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3" r:id="rId4"/>
    <p:sldMasterId id="2147483694" r:id="rId5"/>
    <p:sldMasterId id="2147483695" r:id="rId6"/>
    <p:sldMasterId id="2147483696" r:id="rId7"/>
    <p:sldMasterId id="2147483697" r:id="rId8"/>
    <p:sldMasterId id="2147483698"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Lst>
  <p:sldSz cy="5143500" cx="9144000"/>
  <p:notesSz cx="6858000" cy="9144000"/>
  <p:embeddedFontLst>
    <p:embeddedFont>
      <p:font typeface="Carme"/>
      <p:regular r:id="rId91"/>
    </p:embeddedFont>
    <p:embeddedFont>
      <p:font typeface="Open Sans"/>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8AEE273-93B8-4FD8-AD71-B631DB7ED200}">
  <a:tblStyle styleId="{18AEE273-93B8-4FD8-AD71-B631DB7ED20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67A69B6-C4C3-4CE8-8725-BB937CDBAC9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84" Type="http://schemas.openxmlformats.org/officeDocument/2006/relationships/slide" Target="slides/slide74.xml"/><Relationship Id="rId83" Type="http://schemas.openxmlformats.org/officeDocument/2006/relationships/slide" Target="slides/slide73.xml"/><Relationship Id="rId42" Type="http://schemas.openxmlformats.org/officeDocument/2006/relationships/slide" Target="slides/slide32.xml"/><Relationship Id="rId86" Type="http://schemas.openxmlformats.org/officeDocument/2006/relationships/slide" Target="slides/slide76.xml"/><Relationship Id="rId41" Type="http://schemas.openxmlformats.org/officeDocument/2006/relationships/slide" Target="slides/slide31.xml"/><Relationship Id="rId85" Type="http://schemas.openxmlformats.org/officeDocument/2006/relationships/slide" Target="slides/slide75.xml"/><Relationship Id="rId44" Type="http://schemas.openxmlformats.org/officeDocument/2006/relationships/slide" Target="slides/slide34.xml"/><Relationship Id="rId88" Type="http://schemas.openxmlformats.org/officeDocument/2006/relationships/slide" Target="slides/slide78.xml"/><Relationship Id="rId43" Type="http://schemas.openxmlformats.org/officeDocument/2006/relationships/slide" Target="slides/slide33.xml"/><Relationship Id="rId87" Type="http://schemas.openxmlformats.org/officeDocument/2006/relationships/slide" Target="slides/slide77.xml"/><Relationship Id="rId46" Type="http://schemas.openxmlformats.org/officeDocument/2006/relationships/slide" Target="slides/slide36.xml"/><Relationship Id="rId45" Type="http://schemas.openxmlformats.org/officeDocument/2006/relationships/slide" Target="slides/slide35.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3.xml"/><Relationship Id="rId72" Type="http://schemas.openxmlformats.org/officeDocument/2006/relationships/slide" Target="slides/slide62.xml"/><Relationship Id="rId31" Type="http://schemas.openxmlformats.org/officeDocument/2006/relationships/slide" Target="slides/slide21.xml"/><Relationship Id="rId75" Type="http://schemas.openxmlformats.org/officeDocument/2006/relationships/slide" Target="slides/slide65.xml"/><Relationship Id="rId30" Type="http://schemas.openxmlformats.org/officeDocument/2006/relationships/slide" Target="slides/slide20.xml"/><Relationship Id="rId74" Type="http://schemas.openxmlformats.org/officeDocument/2006/relationships/slide" Target="slides/slide64.xml"/><Relationship Id="rId33" Type="http://schemas.openxmlformats.org/officeDocument/2006/relationships/slide" Target="slides/slide23.xml"/><Relationship Id="rId77" Type="http://schemas.openxmlformats.org/officeDocument/2006/relationships/slide" Target="slides/slide67.xml"/><Relationship Id="rId32" Type="http://schemas.openxmlformats.org/officeDocument/2006/relationships/slide" Target="slides/slide22.xml"/><Relationship Id="rId76" Type="http://schemas.openxmlformats.org/officeDocument/2006/relationships/slide" Target="slides/slide66.xml"/><Relationship Id="rId35" Type="http://schemas.openxmlformats.org/officeDocument/2006/relationships/slide" Target="slides/slide25.xml"/><Relationship Id="rId79" Type="http://schemas.openxmlformats.org/officeDocument/2006/relationships/slide" Target="slides/slide69.xml"/><Relationship Id="rId34" Type="http://schemas.openxmlformats.org/officeDocument/2006/relationships/slide" Target="slides/slide24.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slide" Target="slides/slide59.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95" Type="http://schemas.openxmlformats.org/officeDocument/2006/relationships/font" Target="fonts/OpenSans-boldItalic.fntdata"/><Relationship Id="rId50" Type="http://schemas.openxmlformats.org/officeDocument/2006/relationships/slide" Target="slides/slide40.xml"/><Relationship Id="rId94" Type="http://schemas.openxmlformats.org/officeDocument/2006/relationships/font" Target="fonts/OpenSans-italic.fntdata"/><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91" Type="http://schemas.openxmlformats.org/officeDocument/2006/relationships/font" Target="fonts/Carme-regular.fntdata"/><Relationship Id="rId90" Type="http://schemas.openxmlformats.org/officeDocument/2006/relationships/slide" Target="slides/slide80.xml"/><Relationship Id="rId93" Type="http://schemas.openxmlformats.org/officeDocument/2006/relationships/font" Target="fonts/OpenSans-bold.fntdata"/><Relationship Id="rId92" Type="http://schemas.openxmlformats.org/officeDocument/2006/relationships/font" Target="fonts/OpenSans-regular.fntdata"/><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eport.cityofchicago.org/open-data-2013.pdf"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ata.ral.opendata.arcgis.com/datasets/9d163c53a6884459a07b8b10e18e8839_0?geometry=-78.739%2C35.756%2C-78.508%2C35.798" TargetMode="External"/><Relationship Id="rId3" Type="http://schemas.openxmlformats.org/officeDocument/2006/relationships/hyperlink" Target="https://data.raleighnc.gov/dataset/Raleigh-Planning-Zones-Base-Boundary-and-Zone-Clas/kjxp-rjif"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ncga.state.nc.us/enactedlegislation/statutes/html/bychapter/chapter_132.html"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a9938a58f_1_0: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9938a58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10e0368334_0_41: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0e036833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600">
                <a:solidFill>
                  <a:schemeClr val="dk1"/>
                </a:solidFill>
              </a:rPr>
              <a:t>Hypothesis</a:t>
            </a:r>
            <a:endParaRPr b="1" sz="1600">
              <a:solidFill>
                <a:schemeClr val="dk1"/>
              </a:solidFill>
            </a:endParaRPr>
          </a:p>
          <a:p>
            <a:pPr indent="-317500" lvl="0" marL="457200" rtl="0" algn="l">
              <a:spcBef>
                <a:spcPts val="600"/>
              </a:spcBef>
              <a:spcAft>
                <a:spcPts val="0"/>
              </a:spcAft>
              <a:buSzPts val="1400"/>
              <a:buChar char="●"/>
            </a:pPr>
            <a:r>
              <a:rPr b="1" lang="en" sz="1600">
                <a:solidFill>
                  <a:schemeClr val="dk1"/>
                </a:solidFill>
              </a:rPr>
              <a:t>Chicago, IL: </a:t>
            </a:r>
            <a:r>
              <a:rPr lang="en" sz="1400">
                <a:solidFill>
                  <a:schemeClr val="dk1"/>
                </a:solidFill>
              </a:rPr>
              <a:t>Over a nine month period, its Department of Public Health (CDPH) experienced a </a:t>
            </a:r>
            <a:r>
              <a:rPr b="1" lang="en" sz="1400">
                <a:solidFill>
                  <a:schemeClr val="dk1"/>
                </a:solidFill>
              </a:rPr>
              <a:t>65% drop in the number Freedom of Information Act (FOIA) requests </a:t>
            </a:r>
            <a:r>
              <a:rPr lang="en" sz="1400">
                <a:solidFill>
                  <a:schemeClr val="dk1"/>
                </a:solidFill>
              </a:rPr>
              <a:t>for environmental records by making the data available on the city’s open data portal. </a:t>
            </a:r>
            <a:r>
              <a:rPr lang="en" sz="1400" u="sng">
                <a:solidFill>
                  <a:schemeClr val="hlink"/>
                </a:solidFill>
                <a:hlinkClick r:id="rId2"/>
              </a:rPr>
              <a:t>Open Data Annual Report 2013</a:t>
            </a:r>
            <a:endParaRPr b="1" sz="1600">
              <a:solidFill>
                <a:schemeClr val="dk1"/>
              </a:solidFill>
            </a:endParaRPr>
          </a:p>
          <a:p>
            <a:pPr indent="-317500" lvl="0" marL="457200" rtl="0" algn="l">
              <a:spcBef>
                <a:spcPts val="0"/>
              </a:spcBef>
              <a:spcAft>
                <a:spcPts val="0"/>
              </a:spcAft>
              <a:buClr>
                <a:schemeClr val="dk1"/>
              </a:buClr>
              <a:buSzPts val="1400"/>
              <a:buChar char="●"/>
            </a:pPr>
            <a:r>
              <a:rPr b="1" lang="en" sz="1600">
                <a:solidFill>
                  <a:schemeClr val="dk1"/>
                </a:solidFill>
              </a:rPr>
              <a:t>Montgomery County, MD </a:t>
            </a:r>
            <a:r>
              <a:rPr lang="en" sz="1600">
                <a:solidFill>
                  <a:schemeClr val="dk1"/>
                </a:solidFill>
              </a:rPr>
              <a:t>Reduced overtime expenses by more than $46 million since 2008.</a:t>
            </a:r>
            <a:endParaRPr sz="1600">
              <a:solidFill>
                <a:schemeClr val="dk1"/>
              </a:solidFill>
            </a:endParaRPr>
          </a:p>
          <a:p>
            <a:pPr indent="-317500" lvl="0" marL="457200" rtl="0" algn="l">
              <a:spcBef>
                <a:spcPts val="0"/>
              </a:spcBef>
              <a:spcAft>
                <a:spcPts val="0"/>
              </a:spcAft>
              <a:buClr>
                <a:schemeClr val="dk1"/>
              </a:buClr>
              <a:buSzPts val="1400"/>
              <a:buChar char="●"/>
            </a:pPr>
            <a:r>
              <a:rPr b="1" lang="en" sz="1600">
                <a:solidFill>
                  <a:schemeClr val="dk1"/>
                </a:solidFill>
              </a:rPr>
              <a:t>Baltimore, MD </a:t>
            </a:r>
            <a:r>
              <a:rPr lang="en" sz="1600">
                <a:solidFill>
                  <a:schemeClr val="dk1"/>
                </a:solidFill>
              </a:rPr>
              <a:t>Utilized data to minimize risk of double paying city contractors, saving the City $300,000. </a:t>
            </a:r>
            <a:endParaRPr sz="1600">
              <a:solidFill>
                <a:schemeClr val="dk1"/>
              </a:solidFill>
            </a:endParaRPr>
          </a:p>
          <a:p>
            <a:pPr indent="0" lvl="0" marL="0" rtl="0" algn="l">
              <a:spcBef>
                <a:spcPts val="600"/>
              </a:spcBef>
              <a:spcAft>
                <a:spcPts val="0"/>
              </a:spcAft>
              <a:buClr>
                <a:schemeClr val="dk1"/>
              </a:buClr>
              <a:buSzPts val="1100"/>
              <a:buFont typeface="Arial"/>
              <a:buNone/>
            </a:pPr>
            <a:r>
              <a:rPr b="1" lang="en" sz="1600">
                <a:solidFill>
                  <a:schemeClr val="dk1"/>
                </a:solidFill>
              </a:rPr>
              <a:t>New York, NY </a:t>
            </a:r>
            <a:endParaRPr b="1" sz="1600">
              <a:solidFill>
                <a:schemeClr val="dk1"/>
              </a:solidFill>
            </a:endParaRPr>
          </a:p>
          <a:p>
            <a:pPr indent="-330200" lvl="0" marL="457200" rtl="0" algn="l">
              <a:spcBef>
                <a:spcPts val="600"/>
              </a:spcBef>
              <a:spcAft>
                <a:spcPts val="0"/>
              </a:spcAft>
              <a:buClr>
                <a:schemeClr val="dk1"/>
              </a:buClr>
              <a:buSzPts val="1600"/>
              <a:buChar char="●"/>
            </a:pPr>
            <a:r>
              <a:rPr lang="en" sz="1600">
                <a:solidFill>
                  <a:schemeClr val="dk1"/>
                </a:solidFill>
              </a:rPr>
              <a:t>Increased the rate of detection for dangerous buildings that are highly likely to result in firefighter injury or death.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Doubled the hit rate for discovering stores selling bootlegged cigarettes. </a:t>
            </a:r>
            <a:endParaRPr sz="1600">
              <a:solidFill>
                <a:schemeClr val="dk1"/>
              </a:solidFill>
            </a:endParaRPr>
          </a:p>
          <a:p>
            <a:pPr indent="0" lvl="0" marL="0" rtl="0" algn="l">
              <a:spcBef>
                <a:spcPts val="600"/>
              </a:spcBef>
              <a:spcAft>
                <a:spcPts val="0"/>
              </a:spcAft>
              <a:buClr>
                <a:schemeClr val="dk1"/>
              </a:buClr>
              <a:buSzPts val="1100"/>
              <a:buFont typeface="Arial"/>
              <a:buNone/>
            </a:pPr>
            <a:r>
              <a:rPr b="1" lang="en" sz="1600">
                <a:solidFill>
                  <a:schemeClr val="dk1"/>
                </a:solidFill>
              </a:rPr>
              <a:t>Louisville, KY </a:t>
            </a:r>
            <a:endParaRPr b="1" sz="1600">
              <a:solidFill>
                <a:schemeClr val="dk1"/>
              </a:solidFill>
            </a:endParaRPr>
          </a:p>
          <a:p>
            <a:pPr indent="-330200" lvl="0" marL="457200" rtl="0" algn="l">
              <a:spcBef>
                <a:spcPts val="600"/>
              </a:spcBef>
              <a:spcAft>
                <a:spcPts val="0"/>
              </a:spcAft>
              <a:buClr>
                <a:schemeClr val="dk1"/>
              </a:buClr>
              <a:buSzPts val="1600"/>
              <a:buChar char="●"/>
            </a:pPr>
            <a:r>
              <a:rPr lang="en" sz="1600">
                <a:solidFill>
                  <a:schemeClr val="dk1"/>
                </a:solidFill>
              </a:rPr>
              <a:t>Removed more than two hundred days from key administrative processes, like hiring.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Reduced unscheduled overtime and workers’ compensation expenditures by more than $2 million.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10e0368334_0_5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0e0368334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10e0368334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0e03683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10e0368334_0_90: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0e036833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10e0368334_0_277: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0e0368334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F497D"/>
                </a:solidFill>
                <a:highlight>
                  <a:srgbClr val="FFFFFF"/>
                </a:highlight>
                <a:latin typeface="Calibri"/>
                <a:ea typeface="Calibri"/>
                <a:cs typeface="Calibri"/>
                <a:sym typeface="Calibri"/>
              </a:rPr>
              <a:t>Outside of the police department, overtime fell by 40 percent within the program’s first three years, and absenteeism plummeted by as much as 50 percent in some agencies.</a:t>
            </a:r>
            <a:r>
              <a:rPr lang="en">
                <a:solidFill>
                  <a:srgbClr val="1F497D"/>
                </a:solidFill>
                <a:latin typeface="Calibri"/>
                <a:ea typeface="Calibri"/>
                <a:cs typeface="Calibri"/>
                <a:sym typeface="Calibri"/>
              </a:rPr>
              <a:t> has produced over $300 million in positive financial benefits. DVStat, which brought city and state law enforcement agencies together with domestic violence groups such as the House of Ruth. The goal, the mayor said, was "a stronger system-wide response to repeat abusers.” Lennig said the group successfully addressed the problem of delivering temporary protective orders. Failure to serve the orders would often result in a dismissal, endangering victims. The group recommended shifting delivery from the Police Department to the sheriff, which helped boost the delivery rate from about 30 percent to 70 percent.</a:t>
            </a:r>
            <a:endParaRPr>
              <a:solidFill>
                <a:srgbClr val="1F497D"/>
              </a:solidFill>
              <a:latin typeface="Calibri"/>
              <a:ea typeface="Calibri"/>
              <a:cs typeface="Calibri"/>
              <a:sym typeface="Calibri"/>
            </a:endParaRPr>
          </a:p>
          <a:p>
            <a:pPr indent="0" lvl="0" marL="0" rtl="0" algn="l">
              <a:spcBef>
                <a:spcPts val="0"/>
              </a:spcBef>
              <a:spcAft>
                <a:spcPts val="0"/>
              </a:spcAft>
              <a:buNone/>
            </a:pPr>
            <a:r>
              <a:t/>
            </a:r>
            <a:endParaRPr>
              <a:solidFill>
                <a:srgbClr val="1F497D"/>
              </a:solidFill>
              <a:latin typeface="Calibri"/>
              <a:ea typeface="Calibri"/>
              <a:cs typeface="Calibri"/>
              <a:sym typeface="Calibri"/>
            </a:endParaRPr>
          </a:p>
          <a:p>
            <a:pPr indent="0" lvl="0" marL="0" rtl="0" algn="l">
              <a:spcBef>
                <a:spcPts val="0"/>
              </a:spcBef>
              <a:spcAft>
                <a:spcPts val="0"/>
              </a:spcAft>
              <a:buNone/>
            </a:pPr>
            <a:r>
              <a:rPr lang="en">
                <a:solidFill>
                  <a:srgbClr val="1F497D"/>
                </a:solidFill>
                <a:latin typeface="Calibri"/>
                <a:ea typeface="Calibri"/>
                <a:cs typeface="Calibri"/>
                <a:sym typeface="Calibri"/>
              </a:rPr>
              <a:t>brought city and state law enforcement agencies together with domestic violence groups such as the House of Ruth. Successfully addressed the problem of delivering temporary protective orders. Failure to serve the orders would often result in a dismissal, endangering victims. The group recommended shifting delivery from the Police Department to the sheriff, which helped boost the delivery rate from about 30 percent to 70 percent.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10e0368334_0_4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0e0368334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2014, Raleigh initiated a complete re-zoning effort to modify its Unified Development Ordinance. This ambitious effort covered more than a third of the City’s land area and nearly 35,000 parcels. The comment period on the initial draft zoning map occurred between May 19 and September 30, 2014. As part of that effort, it release a the data file a citizen oriented application for exploring the the </a:t>
            </a:r>
            <a:r>
              <a:rPr lang="en" u="sng">
                <a:solidFill>
                  <a:srgbClr val="1155CC"/>
                </a:solidFill>
                <a:hlinkClick r:id="rId2"/>
              </a:rPr>
              <a:t>Future Land Use proposed Zonin</a:t>
            </a:r>
            <a:r>
              <a:rPr lang="en">
                <a:solidFill>
                  <a:schemeClr val="dk1"/>
                </a:solidFill>
              </a:rPr>
              <a:t>g to be compared with the </a:t>
            </a:r>
            <a:r>
              <a:rPr lang="en" u="sng">
                <a:solidFill>
                  <a:srgbClr val="1155CC"/>
                </a:solidFill>
                <a:hlinkClick r:id="rId3"/>
              </a:rPr>
              <a:t>Existing Zoning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application launched in May 2014 and has 36,000 page views and 16,300 users with an avg of 5.15 min session duration. City staff received, analyzed and responded to 1,750 comments. The Planning Commission’s recommendation for the zoning remapping was approved on April 14, 2015, and the data and application is still being used today during City Council review before final adoption.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10e0368334_0_4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0e0368334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800">
                <a:solidFill>
                  <a:schemeClr val="dk1"/>
                </a:solidFill>
              </a:rPr>
              <a:t>Target Users</a:t>
            </a:r>
            <a:endParaRPr sz="1800">
              <a:solidFill>
                <a:schemeClr val="dk1"/>
              </a:solidFill>
            </a:endParaRPr>
          </a:p>
          <a:p>
            <a:pPr indent="-317500" lvl="0" marL="457200" rtl="0" algn="l">
              <a:spcBef>
                <a:spcPts val="600"/>
              </a:spcBef>
              <a:spcAft>
                <a:spcPts val="0"/>
              </a:spcAft>
              <a:buClr>
                <a:schemeClr val="dk1"/>
              </a:buClr>
              <a:buSzPts val="1400"/>
              <a:buChar char="●"/>
            </a:pPr>
            <a:r>
              <a:rPr lang="en" sz="1400">
                <a:solidFill>
                  <a:schemeClr val="dk1"/>
                </a:solidFill>
              </a:rPr>
              <a:t>Solid Waste Service Inspectors (2)</a:t>
            </a:r>
            <a:endParaRPr sz="1400">
              <a:solidFill>
                <a:schemeClr val="dk1"/>
              </a:solidFill>
            </a:endParaRPr>
          </a:p>
          <a:p>
            <a:pPr indent="0" lvl="0" marL="0" rtl="0" algn="l">
              <a:spcBef>
                <a:spcPts val="600"/>
              </a:spcBef>
              <a:spcAft>
                <a:spcPts val="0"/>
              </a:spcAft>
              <a:buClr>
                <a:schemeClr val="dk1"/>
              </a:buClr>
              <a:buSzPts val="1100"/>
              <a:buFont typeface="Arial"/>
              <a:buNone/>
            </a:pPr>
            <a:r>
              <a:rPr lang="en" sz="1800">
                <a:solidFill>
                  <a:schemeClr val="dk1"/>
                </a:solidFill>
              </a:rPr>
              <a:t>Data Used</a:t>
            </a:r>
            <a:endParaRPr sz="1800">
              <a:solidFill>
                <a:schemeClr val="dk1"/>
              </a:solidFill>
            </a:endParaRPr>
          </a:p>
          <a:p>
            <a:pPr indent="-317500" lvl="0" marL="457200" rtl="0" algn="l">
              <a:spcBef>
                <a:spcPts val="600"/>
              </a:spcBef>
              <a:spcAft>
                <a:spcPts val="0"/>
              </a:spcAft>
              <a:buClr>
                <a:schemeClr val="dk1"/>
              </a:buClr>
              <a:buSzPts val="1400"/>
              <a:buChar char="●"/>
            </a:pPr>
            <a:r>
              <a:rPr lang="en" sz="1400">
                <a:solidFill>
                  <a:schemeClr val="dk1"/>
                </a:solidFill>
              </a:rPr>
              <a:t>Inspector-collected Violation Data (Stored in 3rd Party App’s Cloud Database)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Wake County Property Record Data</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10e0368334_0_428: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0e0368334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800">
                <a:solidFill>
                  <a:schemeClr val="dk1"/>
                </a:solidFill>
              </a:rPr>
              <a:t>Usage / Value</a:t>
            </a:r>
            <a:endParaRPr sz="1800">
              <a:solidFill>
                <a:schemeClr val="dk1"/>
              </a:solidFill>
            </a:endParaRPr>
          </a:p>
          <a:p>
            <a:pPr indent="-330200" lvl="0" marL="457200" rtl="0" algn="l">
              <a:spcBef>
                <a:spcPts val="600"/>
              </a:spcBef>
              <a:spcAft>
                <a:spcPts val="0"/>
              </a:spcAft>
              <a:buClr>
                <a:schemeClr val="dk1"/>
              </a:buClr>
              <a:buSzPts val="1600"/>
              <a:buChar char="●"/>
            </a:pPr>
            <a:r>
              <a:rPr lang="en" sz="1600">
                <a:solidFill>
                  <a:schemeClr val="dk1"/>
                </a:solidFill>
              </a:rPr>
              <a:t>Clarified the problem for stakeholders and budget makers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Pointed to a clear solution</a:t>
            </a:r>
            <a:endParaRPr sz="1600">
              <a:solidFill>
                <a:schemeClr val="dk1"/>
              </a:solidFill>
            </a:endParaRPr>
          </a:p>
          <a:p>
            <a:pPr indent="0" lvl="0" marL="0" rtl="0" algn="l">
              <a:spcBef>
                <a:spcPts val="600"/>
              </a:spcBef>
              <a:spcAft>
                <a:spcPts val="0"/>
              </a:spcAft>
              <a:buNone/>
            </a:pPr>
            <a:r>
              <a:rPr lang="en" sz="1800">
                <a:solidFill>
                  <a:schemeClr val="dk1"/>
                </a:solidFill>
              </a:rPr>
              <a:t>Target Users</a:t>
            </a:r>
            <a:endParaRPr sz="1800">
              <a:solidFill>
                <a:schemeClr val="dk1"/>
              </a:solidFill>
            </a:endParaRPr>
          </a:p>
          <a:p>
            <a:pPr indent="-330200" lvl="0" marL="457200" rtl="0" algn="l">
              <a:spcBef>
                <a:spcPts val="600"/>
              </a:spcBef>
              <a:spcAft>
                <a:spcPts val="0"/>
              </a:spcAft>
              <a:buClr>
                <a:schemeClr val="dk1"/>
              </a:buClr>
              <a:buSzPts val="1600"/>
              <a:buChar char="●"/>
            </a:pPr>
            <a:r>
              <a:rPr lang="en" sz="1600">
                <a:solidFill>
                  <a:schemeClr val="dk1"/>
                </a:solidFill>
              </a:rPr>
              <a:t>Sustainability Team, Solid Waste Services</a:t>
            </a:r>
            <a:endParaRPr sz="1600">
              <a:solidFill>
                <a:schemeClr val="dk1"/>
              </a:solidFill>
            </a:endParaRPr>
          </a:p>
          <a:p>
            <a:pPr indent="0" lvl="0" marL="0" rtl="0" algn="l">
              <a:spcBef>
                <a:spcPts val="600"/>
              </a:spcBef>
              <a:spcAft>
                <a:spcPts val="0"/>
              </a:spcAft>
              <a:buNone/>
            </a:pPr>
            <a:r>
              <a:t/>
            </a:r>
            <a:endParaRPr sz="1800">
              <a:solidFill>
                <a:schemeClr val="dk1"/>
              </a:solidFill>
            </a:endParaRPr>
          </a:p>
          <a:p>
            <a:pPr indent="0" lvl="0" marL="0" rtl="0" algn="l">
              <a:spcBef>
                <a:spcPts val="600"/>
              </a:spcBef>
              <a:spcAft>
                <a:spcPts val="0"/>
              </a:spcAft>
              <a:buNone/>
            </a:pPr>
            <a:r>
              <a:rPr lang="en" sz="1800">
                <a:solidFill>
                  <a:schemeClr val="dk1"/>
                </a:solidFill>
              </a:rPr>
              <a:t>Data Used</a:t>
            </a:r>
            <a:endParaRPr sz="1800">
              <a:solidFill>
                <a:schemeClr val="dk1"/>
              </a:solidFill>
            </a:endParaRPr>
          </a:p>
          <a:p>
            <a:pPr indent="-330200" lvl="0" marL="457200" rtl="0" algn="l">
              <a:spcBef>
                <a:spcPts val="600"/>
              </a:spcBef>
              <a:spcAft>
                <a:spcPts val="0"/>
              </a:spcAft>
              <a:buClr>
                <a:schemeClr val="dk1"/>
              </a:buClr>
              <a:buSzPts val="1600"/>
              <a:buChar char="●"/>
            </a:pPr>
            <a:r>
              <a:rPr lang="en" sz="1600">
                <a:solidFill>
                  <a:schemeClr val="dk1"/>
                </a:solidFill>
              </a:rPr>
              <a:t>Trash Collected during audit (built using custom app by IT)</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Sustainability Program Assets (GIS layer)</a:t>
            </a:r>
            <a:endParaRPr sz="1600">
              <a:solidFill>
                <a:schemeClr val="dk1"/>
              </a:solidFill>
            </a:endParaRPr>
          </a:p>
          <a:p>
            <a:pPr indent="0" lvl="0" marL="0" rtl="0" algn="l">
              <a:spcBef>
                <a:spcPts val="600"/>
              </a:spcBef>
              <a:spcAft>
                <a:spcPts val="0"/>
              </a:spcAft>
              <a:buNone/>
            </a:pPr>
            <a:r>
              <a:t/>
            </a:r>
            <a:endParaRPr sz="16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10e0368334_0_4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0e0368334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Identified 2x the number of properties - potential 25% boost in effectiveness and revenue</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10e0368334_0_3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0e0368334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d3b0e88d9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d3b0e88d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400">
                <a:solidFill>
                  <a:schemeClr val="dk1"/>
                </a:solidFill>
              </a:rPr>
              <a:t>What are we working with?</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10e0368334_0_3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0e0368334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6e120daeb188fc0d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6e120daeb188fc0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Governance would include Departmental Directors or Business Division Owners (until such time that broader governance committee is established)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d3b0e88d9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d3b0e88d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d3b0e88d9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d3b0e88d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532e1e58390c83b8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532e1e58390c83b8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532e1e58390c83b8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532e1e58390c83b8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532e1e58390c83b8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532e1e58390c83b8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532e1e58390c83b8_2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532e1e58390c83b8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Bezos - Empty Chair</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532e1e58390c83b8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532e1e58390c83b8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d3b0e88d9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d3b0e88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32e1e58390c83b8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32e1e58390c83b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f11b42a34_1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f11b42a34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10dc5878d3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0dc5878d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10e0368334_0_6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0e0368334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10e156462b_1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0e156462b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1200a8d96c_3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200a8d96c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532e1e58390c83b8_16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532e1e58390c83b8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532e1e58390c83b8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g532e1e58390c83b8_1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In this project, a company specializing in traditional luggage wanted concepts for new products and services. The design team generated 107 ideas in 10 minutes. </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72" name="Google Shape;672;g532e1e58390c83b8_1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Georgia"/>
                <a:ea typeface="Georgia"/>
                <a:cs typeface="Georgia"/>
                <a:sym typeface="Georgia"/>
              </a:rPr>
              <a:t>‹#›</a:t>
            </a:fld>
            <a:endParaRPr sz="1200">
              <a:solidFill>
                <a:schemeClr val="dk1"/>
              </a:solidFill>
              <a:latin typeface="Georgia"/>
              <a:ea typeface="Georgia"/>
              <a:cs typeface="Georgia"/>
              <a:sym typeface="Georgia"/>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532e1e58390c83b8_17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g532e1e58390c83b8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10d3e4e695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0d3e4e69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10d69ba78b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0d69ba78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10e0368334_0_360: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e0368334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2"/>
                </a:solidFill>
              </a:rPr>
              <a:t>Help citizens answer</a:t>
            </a:r>
            <a:endParaRPr sz="1800">
              <a:solidFill>
                <a:schemeClr val="dk2"/>
              </a:solidFill>
            </a:endParaRPr>
          </a:p>
          <a:p>
            <a:pPr indent="-368300" lvl="0" marL="457200" rtl="0" algn="l">
              <a:spcBef>
                <a:spcPts val="0"/>
              </a:spcBef>
              <a:spcAft>
                <a:spcPts val="0"/>
              </a:spcAft>
              <a:buClr>
                <a:schemeClr val="dk1"/>
              </a:buClr>
              <a:buSzPts val="2200"/>
              <a:buChar char="●"/>
            </a:pPr>
            <a:r>
              <a:rPr lang="en" sz="2200">
                <a:solidFill>
                  <a:schemeClr val="dk1"/>
                </a:solidFill>
              </a:rPr>
              <a:t>What does our government do exactly (the details)?</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How does it make decisions?</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Where’s the info I need to run my business better?</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How can I participate digitally?</a:t>
            </a:r>
            <a:endParaRPr sz="2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1200507452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20050745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12eacd9260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2eacd92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1200507452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20050745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10d69ba78b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0d69ba78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Clr>
                <a:schemeClr val="dk1"/>
              </a:buClr>
              <a:buSzPts val="1200"/>
              <a:buAutoNum type="arabicPeriod"/>
            </a:pPr>
            <a:r>
              <a:rPr lang="en" sz="1200">
                <a:solidFill>
                  <a:schemeClr val="dk1"/>
                </a:solidFill>
              </a:rPr>
              <a:t>Direct Beneficiaries</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Indirect Beneficiaries</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Regulated Developers</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Operational Partners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Volunteers and Advocates</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Oversight and Authorization</a:t>
            </a:r>
            <a:endParaRPr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532e1e58390c83b8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532e1e58390c83b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Clr>
                <a:schemeClr val="dk1"/>
              </a:buClr>
              <a:buSzPts val="1200"/>
              <a:buAutoNum type="arabicPeriod"/>
            </a:pPr>
            <a:r>
              <a:rPr lang="en" sz="1200">
                <a:solidFill>
                  <a:schemeClr val="dk1"/>
                </a:solidFill>
              </a:rPr>
              <a:t>Direct Beneficiaries</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Indirect Beneficiaries</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Regulated Developers</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Operational Partners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Volunteers and Advocates</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Oversight and Authorization</a:t>
            </a:r>
            <a:endParaRPr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10e156462b_1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0e156462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10e156462b_1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0e156462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d3b0e88d9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d3b0e88d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 notes from the workshop exercise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10d69ba78b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0d69ba78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532e1e58390c83b8_3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532e1e58390c83b8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10e0368334_0_141: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0e0368334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121ec9035c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21ec903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121ec9035c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21ec9035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532e1e58390c83b8_3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532e1e58390c83b8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d3b0e88d9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d3b0e88d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gd3b0e88d9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d3b0e88d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532e1e58390c83b8_3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532e1e58390c83b8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d3b0e88d9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d3b0e88d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g532e1e58390c83b8_3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532e1e58390c83b8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g532e1e58390c83b8_3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532e1e58390c83b8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10ed38ddff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0ed38ddf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10e0368334_0_5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10e0368334_0_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Font typeface="Arial"/>
              <a:buNone/>
            </a:pPr>
            <a:r>
              <a:rPr b="0" i="0" lang="en" sz="1200" u="none" cap="none" strike="noStrike">
                <a:solidFill>
                  <a:schemeClr val="dk1"/>
                </a:solidFill>
                <a:latin typeface="Calibri"/>
                <a:ea typeface="Calibri"/>
                <a:cs typeface="Calibri"/>
                <a:sym typeface="Calibri"/>
              </a:rPr>
              <a:t>➤</a:t>
            </a:r>
            <a:r>
              <a:rPr b="0" i="0" lang="en" sz="1200" u="none" cap="none" strike="noStrike">
                <a:solidFill>
                  <a:srgbClr val="5C5C5C"/>
                </a:solidFill>
                <a:latin typeface="Calibri"/>
                <a:ea typeface="Calibri"/>
                <a:cs typeface="Calibri"/>
                <a:sym typeface="Calibri"/>
              </a:rPr>
              <a:t>Mission: Evaluate and accelerate a city’s use of data and evidence to engage their communities, make government more effective, and improve people’s lives</a:t>
            </a:r>
            <a:endParaRPr/>
          </a:p>
          <a:p>
            <a:pPr indent="0" lvl="0" marL="0" marR="0" rtl="0" algn="l">
              <a:lnSpc>
                <a:spcPct val="115000"/>
              </a:lnSpc>
              <a:spcBef>
                <a:spcPts val="0"/>
              </a:spcBef>
              <a:spcAft>
                <a:spcPts val="0"/>
              </a:spcAft>
              <a:buClr>
                <a:schemeClr val="dk1"/>
              </a:buClr>
              <a:buFont typeface="Arial"/>
              <a:buNone/>
            </a:pPr>
            <a:r>
              <a:rPr b="0" i="0" lang="en" sz="1200" u="none" cap="none" strike="noStrike">
                <a:solidFill>
                  <a:schemeClr val="dk1"/>
                </a:solidFill>
                <a:latin typeface="Calibri"/>
                <a:ea typeface="Calibri"/>
                <a:cs typeface="Calibri"/>
                <a:sym typeface="Calibri"/>
              </a:rPr>
              <a:t>➤</a:t>
            </a:r>
            <a:r>
              <a:rPr b="0" i="0" lang="en" sz="1200" u="none" cap="none" strike="noStrike">
                <a:solidFill>
                  <a:srgbClr val="5C5C5C"/>
                </a:solidFill>
                <a:latin typeface="Calibri"/>
                <a:ea typeface="Calibri"/>
                <a:cs typeface="Calibri"/>
                <a:sym typeface="Calibri"/>
              </a:rPr>
              <a:t>Provides: Technical support, access to expertise, peer-to-peer learning to help cities better use data and evidence to engage the public, evaluate progress, and fund “what works”</a:t>
            </a:r>
            <a:endParaRPr/>
          </a:p>
          <a:p>
            <a:pPr indent="0" lvl="0" marL="0" marR="0" rtl="0" algn="l">
              <a:lnSpc>
                <a:spcPct val="115000"/>
              </a:lnSpc>
              <a:spcBef>
                <a:spcPts val="0"/>
              </a:spcBef>
              <a:spcAft>
                <a:spcPts val="0"/>
              </a:spcAft>
              <a:buClr>
                <a:schemeClr val="dk1"/>
              </a:buClr>
              <a:buFont typeface="Arial"/>
              <a:buNone/>
            </a:pPr>
            <a:r>
              <a:rPr b="0" i="0" lang="en" sz="1200" u="none" cap="none" strike="noStrike">
                <a:solidFill>
                  <a:schemeClr val="dk1"/>
                </a:solidFill>
                <a:latin typeface="Calibri"/>
                <a:ea typeface="Calibri"/>
                <a:cs typeface="Calibri"/>
                <a:sym typeface="Calibri"/>
              </a:rPr>
              <a:t>➤ Work on 4 different things related to data – open data, performance and analytics, results driven contracting, low cost evaluation</a:t>
            </a:r>
            <a:endParaRPr b="0" i="0" sz="1200" u="none" cap="none" strike="noStrike">
              <a:solidFill>
                <a:srgbClr val="5C5C5C"/>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g10ed38ddff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10ed38ddf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g532e1e58390c83b8_3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532e1e58390c83b8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g532e1e58390c83b8_3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532e1e58390c83b8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Google Shape;937;gd3b0e88d9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d3b0e88d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g10ed38ddff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0ed38ddf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1200a8d96c_3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200a8d96c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gd3b0e88d9_0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d3b0e88d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Google Shape;961;gd3b0e88d9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d3b0e88d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1200a8d96c_3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200a8d96c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Google Shape;973;g1200a8d96c_3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1200a8d96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10e0368334_0_5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g10e0368334_0_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Font typeface="Arial"/>
              <a:buNone/>
            </a:pPr>
            <a:r>
              <a:rPr b="0" i="0" lang="en" sz="1200" u="none" cap="none" strike="noStrike">
                <a:solidFill>
                  <a:schemeClr val="dk1"/>
                </a:solidFill>
                <a:latin typeface="Calibri"/>
                <a:ea typeface="Calibri"/>
                <a:cs typeface="Calibri"/>
                <a:sym typeface="Calibri"/>
              </a:rPr>
              <a:t>➤</a:t>
            </a:r>
            <a:r>
              <a:rPr b="0" i="0" lang="en" sz="1200" u="none" cap="none" strike="noStrike">
                <a:solidFill>
                  <a:srgbClr val="5C5C5C"/>
                </a:solidFill>
                <a:latin typeface="Calibri"/>
                <a:ea typeface="Calibri"/>
                <a:cs typeface="Calibri"/>
                <a:sym typeface="Calibri"/>
              </a:rPr>
              <a:t>100 mid-sized cities – between 100,000 &amp; 1,000,000,000</a:t>
            </a:r>
            <a:endParaRPr/>
          </a:p>
          <a:p>
            <a:pPr indent="0" lvl="0" marL="0" marR="0" rtl="0" algn="l">
              <a:lnSpc>
                <a:spcPct val="115000"/>
              </a:lnSpc>
              <a:spcBef>
                <a:spcPts val="0"/>
              </a:spcBef>
              <a:spcAft>
                <a:spcPts val="0"/>
              </a:spcAft>
              <a:buClr>
                <a:schemeClr val="dk1"/>
              </a:buClr>
              <a:buFont typeface="Arial"/>
              <a:buNone/>
            </a:pPr>
            <a:r>
              <a:rPr b="0" i="0" lang="en" sz="1200" u="none" cap="none" strike="noStrike">
                <a:solidFill>
                  <a:schemeClr val="dk1"/>
                </a:solidFill>
                <a:latin typeface="Calibri"/>
                <a:ea typeface="Calibri"/>
                <a:cs typeface="Calibri"/>
                <a:sym typeface="Calibri"/>
              </a:rPr>
              <a:t>➤</a:t>
            </a:r>
            <a:r>
              <a:rPr b="0" i="0" lang="en" sz="1200" u="none" cap="none" strike="noStrike">
                <a:solidFill>
                  <a:srgbClr val="5C5C5C"/>
                </a:solidFill>
                <a:latin typeface="Calibri"/>
                <a:ea typeface="Calibri"/>
                <a:cs typeface="Calibri"/>
                <a:sym typeface="Calibri"/>
              </a:rPr>
              <a:t>Selected as part of second round of cities</a:t>
            </a:r>
            <a:endParaRPr/>
          </a:p>
          <a:p>
            <a:pPr indent="0" lvl="0" marL="0" marR="0" rtl="0" algn="l">
              <a:lnSpc>
                <a:spcPct val="115000"/>
              </a:lnSpc>
              <a:spcBef>
                <a:spcPts val="0"/>
              </a:spcBef>
              <a:spcAft>
                <a:spcPts val="0"/>
              </a:spcAft>
              <a:buClr>
                <a:schemeClr val="dk1"/>
              </a:buClr>
              <a:buFont typeface="Arial"/>
              <a:buNone/>
            </a:pPr>
            <a:r>
              <a:rPr b="0" i="0" lang="en" sz="1200" u="none" cap="none" strike="noStrike">
                <a:solidFill>
                  <a:schemeClr val="dk1"/>
                </a:solidFill>
                <a:latin typeface="Calibri"/>
                <a:ea typeface="Calibri"/>
                <a:cs typeface="Calibri"/>
                <a:sym typeface="Calibri"/>
              </a:rPr>
              <a:t>➤</a:t>
            </a:r>
            <a:r>
              <a:rPr b="0" i="0" lang="en" sz="1200" u="none" cap="none" strike="noStrike">
                <a:solidFill>
                  <a:srgbClr val="5C5C5C"/>
                </a:solidFill>
                <a:latin typeface="Calibri"/>
                <a:ea typeface="Calibri"/>
                <a:cs typeface="Calibri"/>
                <a:sym typeface="Calibri"/>
              </a:rPr>
              <a:t>Conducted an assessment in October 2015</a:t>
            </a:r>
            <a:endParaRPr/>
          </a:p>
          <a:p>
            <a:pPr indent="0" lvl="0" marL="0" marR="0" rtl="0" algn="l">
              <a:lnSpc>
                <a:spcPct val="115000"/>
              </a:lnSpc>
              <a:spcBef>
                <a:spcPts val="0"/>
              </a:spcBef>
              <a:spcAft>
                <a:spcPts val="0"/>
              </a:spcAft>
              <a:buClr>
                <a:schemeClr val="dk1"/>
              </a:buClr>
              <a:buFont typeface="Arial"/>
              <a:buNone/>
            </a:pPr>
            <a:r>
              <a:rPr b="0" i="0" lang="en" sz="1200" u="none" cap="none" strike="noStrike">
                <a:solidFill>
                  <a:schemeClr val="dk1"/>
                </a:solidFill>
                <a:latin typeface="Calibri"/>
                <a:ea typeface="Calibri"/>
                <a:cs typeface="Calibri"/>
                <a:sym typeface="Calibri"/>
              </a:rPr>
              <a:t>➤</a:t>
            </a:r>
            <a:r>
              <a:rPr b="0" i="0" lang="en" sz="1200" u="none" cap="none" strike="noStrike">
                <a:solidFill>
                  <a:srgbClr val="5C5C5C"/>
                </a:solidFill>
                <a:latin typeface="Calibri"/>
                <a:ea typeface="Calibri"/>
                <a:cs typeface="Calibri"/>
                <a:sym typeface="Calibri"/>
              </a:rPr>
              <a:t>Two major areas were identified for improvement: Performance Management and Open Data</a:t>
            </a:r>
            <a:endParaRPr/>
          </a:p>
          <a:p>
            <a:pPr indent="0" lvl="0" marL="0" marR="0" rtl="0" algn="l">
              <a:lnSpc>
                <a:spcPct val="115000"/>
              </a:lnSpc>
              <a:spcBef>
                <a:spcPts val="0"/>
              </a:spcBef>
              <a:spcAft>
                <a:spcPts val="0"/>
              </a:spcAft>
              <a:buClr>
                <a:schemeClr val="dk1"/>
              </a:buClr>
              <a:buFont typeface="Arial"/>
              <a:buNone/>
            </a:pPr>
            <a:r>
              <a:rPr b="0" i="0" lang="en" sz="1200" u="none" cap="none" strike="noStrike">
                <a:solidFill>
                  <a:schemeClr val="dk1"/>
                </a:solidFill>
                <a:latin typeface="Calibri"/>
                <a:ea typeface="Calibri"/>
                <a:cs typeface="Calibri"/>
                <a:sym typeface="Calibri"/>
              </a:rPr>
              <a:t>➤</a:t>
            </a:r>
            <a:r>
              <a:rPr b="0" i="0" lang="en" sz="1200" u="none" cap="none" strike="noStrike">
                <a:solidFill>
                  <a:srgbClr val="5C5C5C"/>
                </a:solidFill>
                <a:latin typeface="Calibri"/>
                <a:ea typeface="Calibri"/>
                <a:cs typeface="Calibri"/>
                <a:sym typeface="Calibri"/>
              </a:rPr>
              <a:t>120 day engagement from February through June</a:t>
            </a:r>
            <a:endParaRP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ge88f541fc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e88f541f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Google Shape;985;g532e1e58390c83b8_3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532e1e58390c83b8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g532e1e58390c83b8_2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g532e1e58390c83b8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532e1e58390c83b8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2" name="Google Shape;1002;g532e1e58390c83b8_2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In this example, a student was invited to plot his personal health habits. His responses were combined with others and used to inform the design of a new wellness program.</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03" name="Google Shape;1003;g532e1e58390c83b8_2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Georgia"/>
                <a:ea typeface="Georgia"/>
                <a:cs typeface="Georgia"/>
                <a:sym typeface="Georgia"/>
              </a:rPr>
              <a:t>‹#›</a:t>
            </a:fld>
            <a:endParaRPr sz="1200">
              <a:solidFill>
                <a:schemeClr val="dk1"/>
              </a:solidFill>
              <a:latin typeface="Georgia"/>
              <a:ea typeface="Georgia"/>
              <a:cs typeface="Georgia"/>
              <a:sym typeface="Georgia"/>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6" name="Shape 1006"/>
        <p:cNvGrpSpPr/>
        <p:nvPr/>
      </p:nvGrpSpPr>
      <p:grpSpPr>
        <a:xfrm>
          <a:off x="0" y="0"/>
          <a:ext cx="0" cy="0"/>
          <a:chOff x="0" y="0"/>
          <a:chExt cx="0" cy="0"/>
        </a:xfrm>
      </p:grpSpPr>
      <p:sp>
        <p:nvSpPr>
          <p:cNvPr id="1007" name="Google Shape;1007;g532e1e58390c83b8_23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g532e1e58390c83b8_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3" name="Shape 1013"/>
        <p:cNvGrpSpPr/>
        <p:nvPr/>
      </p:nvGrpSpPr>
      <p:grpSpPr>
        <a:xfrm>
          <a:off x="0" y="0"/>
          <a:ext cx="0" cy="0"/>
          <a:chOff x="0" y="0"/>
          <a:chExt cx="0" cy="0"/>
        </a:xfrm>
      </p:grpSpPr>
      <p:sp>
        <p:nvSpPr>
          <p:cNvPr id="1014" name="Google Shape;1014;g10d69ba78b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10d69ba78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5" name="Shape 1035"/>
        <p:cNvGrpSpPr/>
        <p:nvPr/>
      </p:nvGrpSpPr>
      <p:grpSpPr>
        <a:xfrm>
          <a:off x="0" y="0"/>
          <a:ext cx="0" cy="0"/>
          <a:chOff x="0" y="0"/>
          <a:chExt cx="0" cy="0"/>
        </a:xfrm>
      </p:grpSpPr>
      <p:sp>
        <p:nvSpPr>
          <p:cNvPr id="1036" name="Google Shape;1036;ge88f541fc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e88f541f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e0f2dd131_0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e0f2dd13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Clr>
                <a:schemeClr val="dk1"/>
              </a:buClr>
              <a:buSzPts val="1800"/>
              <a:buAutoNum type="arabicPeriod"/>
            </a:pPr>
            <a:r>
              <a:rPr lang="en" sz="1800">
                <a:solidFill>
                  <a:schemeClr val="dk1"/>
                </a:solidFill>
              </a:rPr>
              <a:t>Introductions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Intro to Data Management</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What we do? Services</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What can be done? </a:t>
            </a:r>
            <a:endParaRPr sz="1800">
              <a:solidFill>
                <a:schemeClr val="dk1"/>
              </a:solidFill>
            </a:endParaRPr>
          </a:p>
          <a:p>
            <a:pPr indent="-342900" lvl="2" marL="1371600" rtl="0" algn="l">
              <a:spcBef>
                <a:spcPts val="0"/>
              </a:spcBef>
              <a:spcAft>
                <a:spcPts val="0"/>
              </a:spcAft>
              <a:buClr>
                <a:schemeClr val="dk1"/>
              </a:buClr>
              <a:buSzPts val="1800"/>
              <a:buAutoNum type="romanLcPeriod"/>
            </a:pPr>
            <a:r>
              <a:rPr lang="en" sz="1800">
                <a:solidFill>
                  <a:schemeClr val="dk1"/>
                </a:solidFill>
              </a:rPr>
              <a:t>Datalens</a:t>
            </a:r>
            <a:endParaRPr sz="1800">
              <a:solidFill>
                <a:schemeClr val="dk1"/>
              </a:solidFill>
            </a:endParaRPr>
          </a:p>
          <a:p>
            <a:pPr indent="-342900" lvl="2" marL="1371600" rtl="0" algn="l">
              <a:spcBef>
                <a:spcPts val="0"/>
              </a:spcBef>
              <a:spcAft>
                <a:spcPts val="0"/>
              </a:spcAft>
              <a:buClr>
                <a:schemeClr val="dk1"/>
              </a:buClr>
              <a:buSzPts val="1800"/>
              <a:buAutoNum type="romanLcPeriod"/>
            </a:pPr>
            <a:r>
              <a:rPr lang="en" sz="1800">
                <a:solidFill>
                  <a:schemeClr val="dk1"/>
                </a:solidFill>
              </a:rPr>
              <a:t>Showcase fun results from world GIS and Dataviz (internal &amp; external)</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How does “open” data fit into all of this?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What’s Your Story?</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Envisioning your end game</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Who are your audiences?</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What do they want to know? top 10 requests</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What do you want them to know? top 3 messages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Data Inventories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How to structure Data?</a:t>
            </a:r>
            <a:endParaRPr sz="1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e0f2dd131_0_1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e0f2dd13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e0f2dd131_0_2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e0f2dd131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3000">
                <a:solidFill>
                  <a:schemeClr val="dk1"/>
                </a:solidFill>
              </a:rPr>
              <a:t>1,800</a:t>
            </a:r>
            <a:r>
              <a:rPr b="1" lang="en" sz="2400">
                <a:solidFill>
                  <a:schemeClr val="dk1"/>
                </a:solidFill>
              </a:rPr>
              <a:t> </a:t>
            </a:r>
            <a:r>
              <a:rPr lang="en" sz="2400">
                <a:solidFill>
                  <a:schemeClr val="dk1"/>
                </a:solidFill>
              </a:rPr>
              <a:t>visitors per month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10d6e7ae33_0_9: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d6e7ae3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Legal Nature: In 1995, NC passed public record laws Chapter 132</a:t>
            </a:r>
            <a:endParaRPr/>
          </a:p>
          <a:p>
            <a:pPr indent="0" lvl="0" marL="0" rtl="0" algn="l">
              <a:spcBef>
                <a:spcPts val="0"/>
              </a:spcBef>
              <a:spcAft>
                <a:spcPts val="0"/>
              </a:spcAft>
              <a:buNone/>
            </a:pPr>
            <a:r>
              <a:rPr lang="en" sz="900" u="sng">
                <a:solidFill>
                  <a:schemeClr val="hlink"/>
                </a:solidFill>
                <a:hlinkClick r:id="rId2"/>
              </a:rPr>
              <a:t>http://www.ncga.state.nc.us/enactedlegislation/statutes/html/bychapter/chapter_132.html</a:t>
            </a:r>
            <a:r>
              <a:rPr lang="en" sz="900"/>
              <a:t>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Open data is about </a:t>
            </a:r>
            <a:r>
              <a:rPr lang="en" sz="900">
                <a:solidFill>
                  <a:schemeClr val="dk1"/>
                </a:solidFill>
              </a:rPr>
              <a:t>how </a:t>
            </a:r>
            <a:r>
              <a:rPr lang="en" sz="900"/>
              <a:t>proactively and easily we make our data available for the public, and putting the data out in a way that makes it easier for companies and technologists to add value to the data.</a:t>
            </a:r>
            <a:endParaRPr sz="900"/>
          </a:p>
          <a:p>
            <a:pPr indent="0" lvl="0" marL="0" rtl="0" algn="l">
              <a:spcBef>
                <a:spcPts val="0"/>
              </a:spcBef>
              <a:spcAft>
                <a:spcPts val="0"/>
              </a:spcAft>
              <a:buNone/>
            </a:pPr>
            <a:r>
              <a:rPr lang="en" sz="900"/>
              <a:t>We recognize that for some data, we may not want to lower the bar to 0 for access because departments. We propose </a:t>
            </a:r>
            <a:endParaRPr sz="900"/>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e0f2dd131_0_2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e0f2dd131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10d69ba78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0d69ba7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64400" y="2135326"/>
            <a:ext cx="7693800" cy="553500"/>
          </a:xfrm>
          <a:prstGeom prst="rect">
            <a:avLst/>
          </a:prstGeom>
        </p:spPr>
        <p:txBody>
          <a:bodyPr anchorCtr="0" anchor="t"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1" name="Google Shape;11;p2"/>
          <p:cNvSpPr txBox="1"/>
          <p:nvPr>
            <p:ph idx="1" type="subTitle"/>
          </p:nvPr>
        </p:nvSpPr>
        <p:spPr>
          <a:xfrm>
            <a:off x="685800" y="3028078"/>
            <a:ext cx="7772400" cy="784800"/>
          </a:xfrm>
          <a:prstGeom prst="rect">
            <a:avLst/>
          </a:prstGeom>
        </p:spPr>
        <p:txBody>
          <a:bodyPr anchorCtr="0" anchor="t" bIns="91425" lIns="91425" spcFirstLastPara="1" rIns="91425" wrap="square" tIns="91425"/>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2" name="Google Shape;12;p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1">
    <p:spTree>
      <p:nvGrpSpPr>
        <p:cNvPr id="46" name="Shape 46"/>
        <p:cNvGrpSpPr/>
        <p:nvPr/>
      </p:nvGrpSpPr>
      <p:grpSpPr>
        <a:xfrm>
          <a:off x="0" y="0"/>
          <a:ext cx="0" cy="0"/>
          <a:chOff x="0" y="0"/>
          <a:chExt cx="0" cy="0"/>
        </a:xfrm>
      </p:grpSpPr>
      <p:pic>
        <p:nvPicPr>
          <p:cNvPr id="47" name="Google Shape;47;p11"/>
          <p:cNvPicPr preferRelativeResize="0"/>
          <p:nvPr/>
        </p:nvPicPr>
        <p:blipFill>
          <a:blip r:embed="rId2">
            <a:alphaModFix/>
          </a:blip>
          <a:stretch>
            <a:fillRect/>
          </a:stretch>
        </p:blipFill>
        <p:spPr>
          <a:xfrm>
            <a:off x="853807" y="0"/>
            <a:ext cx="7436386" cy="5143500"/>
          </a:xfrm>
          <a:prstGeom prst="rect">
            <a:avLst/>
          </a:prstGeom>
          <a:noFill/>
          <a:ln>
            <a:noFill/>
          </a:ln>
        </p:spPr>
      </p:pic>
      <p:sp>
        <p:nvSpPr>
          <p:cNvPr id="48" name="Google Shape;48;p11"/>
          <p:cNvSpPr txBox="1"/>
          <p:nvPr/>
        </p:nvSpPr>
        <p:spPr>
          <a:xfrm>
            <a:off x="2275000" y="1340825"/>
            <a:ext cx="4649100" cy="22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i="1" sz="2400">
              <a:solidFill>
                <a:srgbClr val="FFFFFF"/>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KING Method Title">
  <p:cSld name="MAKING Method Title">
    <p:spTree>
      <p:nvGrpSpPr>
        <p:cNvPr id="54" name="Shape 54"/>
        <p:cNvGrpSpPr/>
        <p:nvPr/>
      </p:nvGrpSpPr>
      <p:grpSpPr>
        <a:xfrm>
          <a:off x="0" y="0"/>
          <a:ext cx="0" cy="0"/>
          <a:chOff x="0" y="0"/>
          <a:chExt cx="0" cy="0"/>
        </a:xfrm>
      </p:grpSpPr>
      <p:sp>
        <p:nvSpPr>
          <p:cNvPr id="55" name="Google Shape;55;p13"/>
          <p:cNvSpPr/>
          <p:nvPr/>
        </p:nvSpPr>
        <p:spPr>
          <a:xfrm>
            <a:off x="0" y="0"/>
            <a:ext cx="9144000" cy="4800600"/>
          </a:xfrm>
          <a:prstGeom prst="rect">
            <a:avLst/>
          </a:prstGeom>
          <a:solidFill>
            <a:srgbClr val="31849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Georgia"/>
              <a:ea typeface="Georgia"/>
              <a:cs typeface="Georgia"/>
              <a:sym typeface="Georgia"/>
            </a:endParaRPr>
          </a:p>
        </p:txBody>
      </p:sp>
      <p:sp>
        <p:nvSpPr>
          <p:cNvPr id="56" name="Google Shape;56;p13"/>
          <p:cNvSpPr/>
          <p:nvPr/>
        </p:nvSpPr>
        <p:spPr>
          <a:xfrm>
            <a:off x="1" y="0"/>
            <a:ext cx="1645800" cy="685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Georgia"/>
              <a:ea typeface="Georgia"/>
              <a:cs typeface="Georgia"/>
              <a:sym typeface="Georgia"/>
            </a:endParaRPr>
          </a:p>
        </p:txBody>
      </p:sp>
      <p:sp>
        <p:nvSpPr>
          <p:cNvPr id="57" name="Google Shape;57;p13"/>
          <p:cNvSpPr txBox="1"/>
          <p:nvPr/>
        </p:nvSpPr>
        <p:spPr>
          <a:xfrm>
            <a:off x="601472" y="171450"/>
            <a:ext cx="1074900" cy="92100"/>
          </a:xfrm>
          <a:prstGeom prst="rect">
            <a:avLst/>
          </a:prstGeom>
          <a:noFill/>
          <a:ln>
            <a:noFill/>
          </a:ln>
        </p:spPr>
        <p:txBody>
          <a:bodyPr anchorCtr="0" anchor="t" bIns="0" lIns="0" spcFirstLastPara="1" rIns="0" wrap="square" tIns="0">
            <a:noAutofit/>
          </a:bodyPr>
          <a:lstStyle/>
          <a:p>
            <a:pPr indent="-228600" lvl="0" marL="228600" marR="0" rtl="0" algn="l">
              <a:spcBef>
                <a:spcPts val="0"/>
              </a:spcBef>
              <a:spcAft>
                <a:spcPts val="0"/>
              </a:spcAft>
              <a:buNone/>
            </a:pPr>
            <a:r>
              <a:rPr b="1" lang="en" sz="800">
                <a:solidFill>
                  <a:srgbClr val="31859B"/>
                </a:solidFill>
                <a:latin typeface="Arial"/>
                <a:ea typeface="Arial"/>
                <a:cs typeface="Arial"/>
                <a:sym typeface="Arial"/>
              </a:rPr>
              <a:t>MAKING</a:t>
            </a:r>
            <a:endParaRPr b="1" sz="800">
              <a:solidFill>
                <a:srgbClr val="31859B"/>
              </a:solidFill>
              <a:latin typeface="Arial"/>
              <a:ea typeface="Arial"/>
              <a:cs typeface="Arial"/>
              <a:sym typeface="Arial"/>
            </a:endParaRPr>
          </a:p>
        </p:txBody>
      </p:sp>
      <p:pic>
        <p:nvPicPr>
          <p:cNvPr descr="making_icon.png" id="58" name="Google Shape;58;p13"/>
          <p:cNvPicPr preferRelativeResize="0"/>
          <p:nvPr/>
        </p:nvPicPr>
        <p:blipFill rotWithShape="1">
          <a:blip r:embed="rId2">
            <a:alphaModFix/>
          </a:blip>
          <a:srcRect b="0" l="0" r="0" t="0"/>
          <a:stretch/>
        </p:blipFill>
        <p:spPr>
          <a:xfrm>
            <a:off x="192024" y="89154"/>
            <a:ext cx="257100" cy="257100"/>
          </a:xfrm>
          <a:prstGeom prst="rect">
            <a:avLst/>
          </a:prstGeom>
          <a:noFill/>
          <a:ln>
            <a:noFill/>
          </a:ln>
        </p:spPr>
      </p:pic>
      <p:sp>
        <p:nvSpPr>
          <p:cNvPr id="59" name="Google Shape;59;p13"/>
          <p:cNvSpPr/>
          <p:nvPr/>
        </p:nvSpPr>
        <p:spPr>
          <a:xfrm>
            <a:off x="1676400" y="0"/>
            <a:ext cx="7467600" cy="685800"/>
          </a:xfrm>
          <a:prstGeom prst="rect">
            <a:avLst/>
          </a:prstGeom>
          <a:solidFill>
            <a:schemeClr val="lt1">
              <a:alpha val="7451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Georgia"/>
              <a:ea typeface="Georgia"/>
              <a:cs typeface="Georgia"/>
              <a:sym typeface="Georgia"/>
            </a:endParaRPr>
          </a:p>
        </p:txBody>
      </p:sp>
      <p:sp>
        <p:nvSpPr>
          <p:cNvPr id="60" name="Google Shape;60;p13"/>
          <p:cNvSpPr txBox="1"/>
          <p:nvPr>
            <p:ph idx="1" type="body"/>
          </p:nvPr>
        </p:nvSpPr>
        <p:spPr>
          <a:xfrm>
            <a:off x="1965960" y="240030"/>
            <a:ext cx="6702600" cy="342900"/>
          </a:xfrm>
          <a:prstGeom prst="rect">
            <a:avLst/>
          </a:prstGeom>
          <a:noFill/>
          <a:ln>
            <a:noFill/>
          </a:ln>
        </p:spPr>
        <p:txBody>
          <a:bodyPr anchorCtr="0" anchor="t" bIns="91425" lIns="91425" spcFirstLastPara="1" rIns="91425" wrap="square" tIns="91425"/>
          <a:lstStyle>
            <a:lvl1pPr indent="-228600" lvl="0" marL="457200" marR="0" rtl="0" algn="l">
              <a:spcBef>
                <a:spcPts val="525"/>
              </a:spcBef>
              <a:spcAft>
                <a:spcPts val="0"/>
              </a:spcAft>
              <a:buClr>
                <a:srgbClr val="575651"/>
              </a:buClr>
              <a:buSzPts val="1400"/>
              <a:buFont typeface="Arial"/>
              <a:buNone/>
              <a:defRPr b="0" i="0" sz="2400" u="none" cap="none" strike="noStrike">
                <a:solidFill>
                  <a:srgbClr val="575651"/>
                </a:solidFill>
                <a:latin typeface="Georgia"/>
                <a:ea typeface="Georgia"/>
                <a:cs typeface="Georgia"/>
                <a:sym typeface="Georgia"/>
              </a:defRPr>
            </a:lvl1pPr>
            <a:lvl2pPr indent="-228600" lvl="1" marL="914400" marR="0" rtl="0" algn="l">
              <a:lnSpc>
                <a:spcPct val="100000"/>
              </a:lnSpc>
              <a:spcBef>
                <a:spcPts val="600"/>
              </a:spcBef>
              <a:spcAft>
                <a:spcPts val="0"/>
              </a:spcAft>
              <a:buClr>
                <a:srgbClr val="4F5043"/>
              </a:buClr>
              <a:buSzPts val="1400"/>
              <a:buFont typeface="Arial"/>
              <a:buNone/>
              <a:defRPr b="0" i="0" sz="2400" u="none" cap="none" strike="noStrike">
                <a:solidFill>
                  <a:srgbClr val="4F5043"/>
                </a:solidFill>
                <a:latin typeface="Georgia"/>
                <a:ea typeface="Georgia"/>
                <a:cs typeface="Georgia"/>
                <a:sym typeface="Georgia"/>
              </a:defRPr>
            </a:lvl2pPr>
            <a:lvl3pPr indent="-228600" lvl="2" marL="1371600" marR="0" rtl="0" algn="l">
              <a:lnSpc>
                <a:spcPct val="100000"/>
              </a:lnSpc>
              <a:spcBef>
                <a:spcPts val="0"/>
              </a:spcBef>
              <a:spcAft>
                <a:spcPts val="0"/>
              </a:spcAft>
              <a:buClr>
                <a:schemeClr val="lt1"/>
              </a:buClr>
              <a:buSzPts val="1400"/>
              <a:buFont typeface="Arial"/>
              <a:buNone/>
              <a:defRPr b="0" i="0" sz="4200" u="none" cap="none" strike="noStrike">
                <a:solidFill>
                  <a:schemeClr val="lt1"/>
                </a:solidFill>
                <a:latin typeface="Georgia"/>
                <a:ea typeface="Georgia"/>
                <a:cs typeface="Georgia"/>
                <a:sym typeface="Georgia"/>
              </a:defRPr>
            </a:lvl3pPr>
            <a:lvl4pPr indent="-228600" lvl="3" marL="1828800" marR="0" rtl="0" algn="l">
              <a:lnSpc>
                <a:spcPct val="100000"/>
              </a:lnSpc>
              <a:spcBef>
                <a:spcPts val="2400"/>
              </a:spcBef>
              <a:spcAft>
                <a:spcPts val="0"/>
              </a:spcAft>
              <a:buClr>
                <a:schemeClr val="lt1"/>
              </a:buClr>
              <a:buSzPts val="1400"/>
              <a:buFont typeface="Arial"/>
              <a:buNone/>
              <a:defRPr b="0" i="0" sz="4200" u="none" cap="none" strike="noStrike">
                <a:solidFill>
                  <a:schemeClr val="lt1"/>
                </a:solidFill>
                <a:latin typeface="Georgia"/>
                <a:ea typeface="Georgia"/>
                <a:cs typeface="Georgia"/>
                <a:sym typeface="Georgia"/>
              </a:defRPr>
            </a:lvl4pPr>
            <a:lvl5pPr indent="-228600" lvl="4" marL="2286000" marR="0" rtl="0" algn="l">
              <a:lnSpc>
                <a:spcPct val="100000"/>
              </a:lnSpc>
              <a:spcBef>
                <a:spcPts val="2400"/>
              </a:spcBef>
              <a:spcAft>
                <a:spcPts val="0"/>
              </a:spcAft>
              <a:buClr>
                <a:schemeClr val="lt1"/>
              </a:buClr>
              <a:buSzPts val="1400"/>
              <a:buFont typeface="Arial"/>
              <a:buNone/>
              <a:defRPr b="0" i="0" sz="4200" u="none" cap="none" strike="noStrike">
                <a:solidFill>
                  <a:schemeClr val="lt1"/>
                </a:solidFill>
                <a:latin typeface="Georgia"/>
                <a:ea typeface="Georgia"/>
                <a:cs typeface="Georgia"/>
                <a:sym typeface="Georgia"/>
              </a:defRPr>
            </a:lvl5pPr>
            <a:lvl6pPr indent="-342900" lvl="5" marL="2743200" marR="0" rtl="0" algn="l">
              <a:spcBef>
                <a:spcPts val="240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6pPr>
            <a:lvl7pPr indent="-342900" lvl="6" marL="32004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7pPr>
            <a:lvl8pPr indent="-342900" lvl="7" marL="36576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8pPr>
            <a:lvl9pPr indent="-342900" lvl="8" marL="41148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9pPr>
          </a:lstStyle>
          <a:p/>
        </p:txBody>
      </p:sp>
      <p:sp>
        <p:nvSpPr>
          <p:cNvPr id="61" name="Google Shape;61;p13"/>
          <p:cNvSpPr/>
          <p:nvPr/>
        </p:nvSpPr>
        <p:spPr>
          <a:xfrm rot="5400000">
            <a:off x="1296451" y="334352"/>
            <a:ext cx="714300" cy="45600"/>
          </a:xfrm>
          <a:prstGeom prst="rect">
            <a:avLst/>
          </a:prstGeom>
          <a:solidFill>
            <a:srgbClr val="3185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t/>
            </a:r>
            <a:endParaRPr b="0" i="0" sz="2400" u="none" cap="none" strike="noStrike">
              <a:solidFill>
                <a:schemeClr val="dk1"/>
              </a:solidFill>
              <a:latin typeface="Georgia"/>
              <a:ea typeface="Georgia"/>
              <a:cs typeface="Georgia"/>
              <a:sym typeface="Georgia"/>
            </a:endParaRPr>
          </a:p>
        </p:txBody>
      </p:sp>
      <p:sp>
        <p:nvSpPr>
          <p:cNvPr id="62" name="Google Shape;62;p13"/>
          <p:cNvSpPr txBox="1"/>
          <p:nvPr>
            <p:ph idx="2" type="body"/>
          </p:nvPr>
        </p:nvSpPr>
        <p:spPr>
          <a:xfrm>
            <a:off x="1981200" y="1314450"/>
            <a:ext cx="6705600" cy="3044400"/>
          </a:xfrm>
          <a:prstGeom prst="rect">
            <a:avLst/>
          </a:prstGeom>
          <a:noFill/>
          <a:ln>
            <a:noFill/>
          </a:ln>
        </p:spPr>
        <p:txBody>
          <a:bodyPr anchorCtr="0" anchor="t" bIns="91425" lIns="91425" spcFirstLastPara="1" rIns="91425" wrap="square" tIns="91425"/>
          <a:lstStyle>
            <a:lvl1pPr indent="-228600" lvl="0" marL="457200" marR="0" rtl="0" algn="l">
              <a:spcBef>
                <a:spcPts val="525"/>
              </a:spcBef>
              <a:spcAft>
                <a:spcPts val="0"/>
              </a:spcAft>
              <a:buClr>
                <a:schemeClr val="accent3"/>
              </a:buClr>
              <a:buSzPts val="1400"/>
              <a:buFont typeface="Arial"/>
              <a:buNone/>
              <a:defRPr b="0" i="0" sz="4200" u="none" cap="none" strike="noStrike">
                <a:solidFill>
                  <a:schemeClr val="accent3"/>
                </a:solidFill>
                <a:latin typeface="Georgia"/>
                <a:ea typeface="Georgia"/>
                <a:cs typeface="Georgia"/>
                <a:sym typeface="Georgia"/>
              </a:defRPr>
            </a:lvl1pPr>
            <a:lvl2pPr indent="-428625" lvl="1" marL="914400" marR="0" rtl="0" algn="l">
              <a:spcBef>
                <a:spcPts val="600"/>
              </a:spcBef>
              <a:spcAft>
                <a:spcPts val="0"/>
              </a:spcAft>
              <a:buClr>
                <a:schemeClr val="accent3"/>
              </a:buClr>
              <a:buSzPts val="3150"/>
              <a:buFont typeface="Arial"/>
              <a:buChar char="•"/>
              <a:defRPr b="0" i="0" sz="4200" u="none" cap="none" strike="noStrike">
                <a:solidFill>
                  <a:schemeClr val="accent3"/>
                </a:solidFill>
                <a:latin typeface="Georgia"/>
                <a:ea typeface="Georgia"/>
                <a:cs typeface="Georgia"/>
                <a:sym typeface="Georgia"/>
              </a:defRPr>
            </a:lvl2pPr>
            <a:lvl3pPr indent="-428625" lvl="2" marL="1371600" marR="0" rtl="0" algn="l">
              <a:spcBef>
                <a:spcPts val="600"/>
              </a:spcBef>
              <a:spcAft>
                <a:spcPts val="0"/>
              </a:spcAft>
              <a:buClr>
                <a:schemeClr val="accent3"/>
              </a:buClr>
              <a:buSzPts val="3150"/>
              <a:buFont typeface="Arial"/>
              <a:buChar char="•"/>
              <a:defRPr b="0" i="0" sz="4200" u="none" cap="none" strike="noStrike">
                <a:solidFill>
                  <a:schemeClr val="accent3"/>
                </a:solidFill>
                <a:latin typeface="Georgia"/>
                <a:ea typeface="Georgia"/>
                <a:cs typeface="Georgia"/>
                <a:sym typeface="Georgia"/>
              </a:defRPr>
            </a:lvl3pPr>
            <a:lvl4pPr indent="-428625" lvl="3" marL="1828800" marR="0" rtl="0" algn="l">
              <a:spcBef>
                <a:spcPts val="600"/>
              </a:spcBef>
              <a:spcAft>
                <a:spcPts val="0"/>
              </a:spcAft>
              <a:buClr>
                <a:schemeClr val="accent3"/>
              </a:buClr>
              <a:buSzPts val="3150"/>
              <a:buFont typeface="Arial"/>
              <a:buChar char="•"/>
              <a:defRPr b="0" i="0" sz="4200" u="none" cap="none" strike="noStrike">
                <a:solidFill>
                  <a:schemeClr val="accent3"/>
                </a:solidFill>
                <a:latin typeface="Georgia"/>
                <a:ea typeface="Georgia"/>
                <a:cs typeface="Georgia"/>
                <a:sym typeface="Georgia"/>
              </a:defRPr>
            </a:lvl4pPr>
            <a:lvl5pPr indent="-428625" lvl="4" marL="2286000" marR="0" rtl="0" algn="l">
              <a:spcBef>
                <a:spcPts val="600"/>
              </a:spcBef>
              <a:spcAft>
                <a:spcPts val="0"/>
              </a:spcAft>
              <a:buClr>
                <a:schemeClr val="accent3"/>
              </a:buClr>
              <a:buSzPts val="3150"/>
              <a:buFont typeface="Arial"/>
              <a:buChar char="•"/>
              <a:defRPr b="0" i="0" sz="4200" u="none" cap="none" strike="noStrike">
                <a:solidFill>
                  <a:schemeClr val="accent3"/>
                </a:solidFill>
                <a:latin typeface="Georgia"/>
                <a:ea typeface="Georgia"/>
                <a:cs typeface="Georgia"/>
                <a:sym typeface="Georgia"/>
              </a:defRPr>
            </a:lvl5pPr>
            <a:lvl6pPr indent="-342900" lvl="5" marL="2743200" marR="0" rtl="0" algn="l">
              <a:spcBef>
                <a:spcPts val="60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6pPr>
            <a:lvl7pPr indent="-342900" lvl="6" marL="32004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7pPr>
            <a:lvl8pPr indent="-342900" lvl="7" marL="36576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8pPr>
            <a:lvl9pPr indent="-342900" lvl="8" marL="41148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9pPr>
          </a:lstStyle>
          <a:p/>
        </p:txBody>
      </p:sp>
      <p:sp>
        <p:nvSpPr>
          <p:cNvPr id="63" name="Google Shape;63;p13"/>
          <p:cNvSpPr txBox="1"/>
          <p:nvPr>
            <p:ph idx="3" type="body"/>
          </p:nvPr>
        </p:nvSpPr>
        <p:spPr>
          <a:xfrm>
            <a:off x="1981200" y="171450"/>
            <a:ext cx="6702600" cy="1143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rgbClr val="31859B"/>
              </a:buClr>
              <a:buSzPts val="1400"/>
              <a:buFont typeface="Arial"/>
              <a:buNone/>
              <a:defRPr b="1" i="0" sz="800" u="none" cap="none" strike="noStrike">
                <a:solidFill>
                  <a:srgbClr val="31859B"/>
                </a:solidFill>
                <a:latin typeface="Arial"/>
                <a:ea typeface="Arial"/>
                <a:cs typeface="Arial"/>
                <a:sym typeface="Arial"/>
              </a:defRPr>
            </a:lvl1pPr>
            <a:lvl2pPr indent="-266700" lvl="1" marL="914400" marR="0" rtl="0" algn="l">
              <a:spcBef>
                <a:spcPts val="0"/>
              </a:spcBef>
              <a:spcAft>
                <a:spcPts val="0"/>
              </a:spcAft>
              <a:buClr>
                <a:srgbClr val="DE9C27"/>
              </a:buClr>
              <a:buSzPts val="600"/>
              <a:buFont typeface="Arial"/>
              <a:buChar char="•"/>
              <a:defRPr b="1" i="0" sz="800" u="none" cap="none" strike="noStrike">
                <a:solidFill>
                  <a:srgbClr val="DE9C27"/>
                </a:solidFill>
                <a:latin typeface="Arial"/>
                <a:ea typeface="Arial"/>
                <a:cs typeface="Arial"/>
                <a:sym typeface="Arial"/>
              </a:defRPr>
            </a:lvl2pPr>
            <a:lvl3pPr indent="-266700" lvl="2" marL="1371600" marR="0" rtl="0" algn="l">
              <a:spcBef>
                <a:spcPts val="0"/>
              </a:spcBef>
              <a:spcAft>
                <a:spcPts val="0"/>
              </a:spcAft>
              <a:buClr>
                <a:srgbClr val="DE9C27"/>
              </a:buClr>
              <a:buSzPts val="600"/>
              <a:buFont typeface="Arial"/>
              <a:buChar char="•"/>
              <a:defRPr b="1" i="0" sz="800" u="none" cap="none" strike="noStrike">
                <a:solidFill>
                  <a:srgbClr val="DE9C27"/>
                </a:solidFill>
                <a:latin typeface="Arial"/>
                <a:ea typeface="Arial"/>
                <a:cs typeface="Arial"/>
                <a:sym typeface="Arial"/>
              </a:defRPr>
            </a:lvl3pPr>
            <a:lvl4pPr indent="-266700" lvl="3" marL="1828800" marR="0" rtl="0" algn="l">
              <a:spcBef>
                <a:spcPts val="0"/>
              </a:spcBef>
              <a:spcAft>
                <a:spcPts val="0"/>
              </a:spcAft>
              <a:buClr>
                <a:srgbClr val="DE9C27"/>
              </a:buClr>
              <a:buSzPts val="600"/>
              <a:buFont typeface="Arial"/>
              <a:buChar char="•"/>
              <a:defRPr b="1" i="0" sz="800" u="none" cap="none" strike="noStrike">
                <a:solidFill>
                  <a:srgbClr val="DE9C27"/>
                </a:solidFill>
                <a:latin typeface="Arial"/>
                <a:ea typeface="Arial"/>
                <a:cs typeface="Arial"/>
                <a:sym typeface="Arial"/>
              </a:defRPr>
            </a:lvl4pPr>
            <a:lvl5pPr indent="-266700" lvl="4" marL="2286000" marR="0" rtl="0" algn="l">
              <a:spcBef>
                <a:spcPts val="0"/>
              </a:spcBef>
              <a:spcAft>
                <a:spcPts val="0"/>
              </a:spcAft>
              <a:buClr>
                <a:srgbClr val="DE9C27"/>
              </a:buClr>
              <a:buSzPts val="600"/>
              <a:buFont typeface="Arial"/>
              <a:buChar char="•"/>
              <a:defRPr b="1" i="0" sz="800" u="none" cap="none" strike="noStrike">
                <a:solidFill>
                  <a:srgbClr val="DE9C27"/>
                </a:solidFill>
                <a:latin typeface="Arial"/>
                <a:ea typeface="Arial"/>
                <a:cs typeface="Arial"/>
                <a:sym typeface="Arial"/>
              </a:defRPr>
            </a:lvl5pPr>
            <a:lvl6pPr indent="-342900" lvl="5" marL="27432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6pPr>
            <a:lvl7pPr indent="-342900" lvl="6" marL="32004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7pPr>
            <a:lvl8pPr indent="-342900" lvl="7" marL="36576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8pPr>
            <a:lvl9pPr indent="-342900" lvl="8" marL="41148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p:cSld name="Image">
    <p:spTree>
      <p:nvGrpSpPr>
        <p:cNvPr id="64" name="Shape 64"/>
        <p:cNvGrpSpPr/>
        <p:nvPr/>
      </p:nvGrpSpPr>
      <p:grpSpPr>
        <a:xfrm>
          <a:off x="0" y="0"/>
          <a:ext cx="0" cy="0"/>
          <a:chOff x="0" y="0"/>
          <a:chExt cx="0" cy="0"/>
        </a:xfrm>
      </p:grpSpPr>
      <p:sp>
        <p:nvSpPr>
          <p:cNvPr id="65" name="Google Shape;65;p14"/>
          <p:cNvSpPr/>
          <p:nvPr>
            <p:ph idx="2" type="pic"/>
          </p:nvPr>
        </p:nvSpPr>
        <p:spPr>
          <a:xfrm>
            <a:off x="0" y="0"/>
            <a:ext cx="9144000" cy="4800600"/>
          </a:xfrm>
          <a:prstGeom prst="rect">
            <a:avLst/>
          </a:prstGeom>
          <a:noFill/>
          <a:ln>
            <a:noFill/>
          </a:ln>
        </p:spPr>
        <p:txBody>
          <a:bodyPr anchorCtr="0" anchor="t" bIns="91425" lIns="91425" spcFirstLastPara="1" rIns="91425" wrap="square" tIns="91425"/>
          <a:lstStyle>
            <a:lvl1pPr indent="-190500" lvl="0" marL="190500" marR="0" rtl="0" algn="l">
              <a:spcBef>
                <a:spcPts val="525"/>
              </a:spcBef>
              <a:spcAft>
                <a:spcPts val="0"/>
              </a:spcAft>
              <a:buClr>
                <a:srgbClr val="575651"/>
              </a:buClr>
              <a:buSzPts val="1800"/>
              <a:buFont typeface="Arial"/>
              <a:buChar char="•"/>
              <a:defRPr b="0" i="0" sz="2400" u="none" cap="none" strike="noStrike">
                <a:solidFill>
                  <a:srgbClr val="575651"/>
                </a:solidFill>
                <a:latin typeface="Georgia"/>
                <a:ea typeface="Georgia"/>
                <a:cs typeface="Georgia"/>
                <a:sym typeface="Georgia"/>
              </a:defRPr>
            </a:lvl1pPr>
            <a:lvl2pPr indent="-190500" lvl="1" marL="190500" marR="0" rtl="0" algn="l">
              <a:spcBef>
                <a:spcPts val="600"/>
              </a:spcBef>
              <a:spcAft>
                <a:spcPts val="0"/>
              </a:spcAft>
              <a:buClr>
                <a:srgbClr val="575651"/>
              </a:buClr>
              <a:buSzPts val="1800"/>
              <a:buFont typeface="Arial"/>
              <a:buChar char="•"/>
              <a:defRPr b="0" i="0" sz="2400" u="none" cap="none" strike="noStrike">
                <a:solidFill>
                  <a:srgbClr val="575651"/>
                </a:solidFill>
                <a:latin typeface="Georgia"/>
                <a:ea typeface="Georgia"/>
                <a:cs typeface="Georgia"/>
                <a:sym typeface="Georgia"/>
              </a:defRPr>
            </a:lvl2pPr>
            <a:lvl3pPr indent="-190500" lvl="2" marL="190500" marR="0" rtl="0" algn="l">
              <a:spcBef>
                <a:spcPts val="600"/>
              </a:spcBef>
              <a:spcAft>
                <a:spcPts val="0"/>
              </a:spcAft>
              <a:buClr>
                <a:srgbClr val="575651"/>
              </a:buClr>
              <a:buSzPts val="1800"/>
              <a:buFont typeface="Arial"/>
              <a:buChar char="•"/>
              <a:defRPr b="0" i="0" sz="2400" u="none" cap="none" strike="noStrike">
                <a:solidFill>
                  <a:srgbClr val="575651"/>
                </a:solidFill>
                <a:latin typeface="Georgia"/>
                <a:ea typeface="Georgia"/>
                <a:cs typeface="Georgia"/>
                <a:sym typeface="Georgia"/>
              </a:defRPr>
            </a:lvl3pPr>
            <a:lvl4pPr indent="-190500" lvl="3" marL="190500" marR="0" rtl="0" algn="l">
              <a:spcBef>
                <a:spcPts val="600"/>
              </a:spcBef>
              <a:spcAft>
                <a:spcPts val="0"/>
              </a:spcAft>
              <a:buClr>
                <a:srgbClr val="575651"/>
              </a:buClr>
              <a:buSzPts val="1800"/>
              <a:buFont typeface="Arial"/>
              <a:buChar char="•"/>
              <a:defRPr b="0" i="0" sz="2400" u="none" cap="none" strike="noStrike">
                <a:solidFill>
                  <a:srgbClr val="575651"/>
                </a:solidFill>
                <a:latin typeface="Georgia"/>
                <a:ea typeface="Georgia"/>
                <a:cs typeface="Georgia"/>
                <a:sym typeface="Georgia"/>
              </a:defRPr>
            </a:lvl4pPr>
            <a:lvl5pPr indent="-190500" lvl="4" marL="190500" marR="0" rtl="0" algn="l">
              <a:spcBef>
                <a:spcPts val="600"/>
              </a:spcBef>
              <a:spcAft>
                <a:spcPts val="0"/>
              </a:spcAft>
              <a:buClr>
                <a:srgbClr val="575651"/>
              </a:buClr>
              <a:buSzPts val="1800"/>
              <a:buFont typeface="Arial"/>
              <a:buChar char="•"/>
              <a:defRPr b="0" i="0" sz="2400" u="none" cap="none" strike="noStrike">
                <a:solidFill>
                  <a:srgbClr val="575651"/>
                </a:solidFill>
                <a:latin typeface="Georgia"/>
                <a:ea typeface="Georgia"/>
                <a:cs typeface="Georgia"/>
                <a:sym typeface="Georgia"/>
              </a:defRPr>
            </a:lvl5pPr>
            <a:lvl6pPr indent="-228600" lvl="5" marL="2514600" marR="0" rtl="0" algn="l">
              <a:spcBef>
                <a:spcPts val="60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6pPr>
            <a:lvl7pPr indent="-228600" lvl="6" marL="29718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7pPr>
            <a:lvl8pPr indent="-228600" lvl="7" marL="34290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8pPr>
            <a:lvl9pPr indent="-228600" lvl="8" marL="38862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KING Quick Guide">
  <p:cSld name="MAKING Quick Guide">
    <p:spTree>
      <p:nvGrpSpPr>
        <p:cNvPr id="66" name="Shape 66"/>
        <p:cNvGrpSpPr/>
        <p:nvPr/>
      </p:nvGrpSpPr>
      <p:grpSpPr>
        <a:xfrm>
          <a:off x="0" y="0"/>
          <a:ext cx="0" cy="0"/>
          <a:chOff x="0" y="0"/>
          <a:chExt cx="0" cy="0"/>
        </a:xfrm>
      </p:grpSpPr>
      <p:sp>
        <p:nvSpPr>
          <p:cNvPr id="67" name="Google Shape;67;p15"/>
          <p:cNvSpPr/>
          <p:nvPr/>
        </p:nvSpPr>
        <p:spPr>
          <a:xfrm>
            <a:off x="0" y="0"/>
            <a:ext cx="9144000" cy="342900"/>
          </a:xfrm>
          <a:prstGeom prst="rect">
            <a:avLst/>
          </a:prstGeom>
          <a:solidFill>
            <a:srgbClr val="31859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Georgia"/>
              <a:ea typeface="Georgia"/>
              <a:cs typeface="Georgia"/>
              <a:sym typeface="Georgia"/>
            </a:endParaRPr>
          </a:p>
        </p:txBody>
      </p:sp>
      <p:sp>
        <p:nvSpPr>
          <p:cNvPr id="68" name="Google Shape;68;p15"/>
          <p:cNvSpPr txBox="1"/>
          <p:nvPr>
            <p:ph idx="1" type="body"/>
          </p:nvPr>
        </p:nvSpPr>
        <p:spPr>
          <a:xfrm>
            <a:off x="914400" y="116586"/>
            <a:ext cx="7772400" cy="1119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chemeClr val="lt1"/>
              </a:buClr>
              <a:buSzPts val="1400"/>
              <a:buFont typeface="Arial"/>
              <a:buNone/>
              <a:defRPr b="1" i="0" sz="800" u="none" cap="none" strike="noStrike">
                <a:solidFill>
                  <a:schemeClr val="lt1"/>
                </a:solidFill>
                <a:latin typeface="Arial"/>
                <a:ea typeface="Arial"/>
                <a:cs typeface="Arial"/>
                <a:sym typeface="Arial"/>
              </a:defRPr>
            </a:lvl1pPr>
            <a:lvl2pPr indent="-266700" lvl="1" marL="914400" marR="0" rtl="0" algn="l">
              <a:spcBef>
                <a:spcPts val="0"/>
              </a:spcBef>
              <a:spcAft>
                <a:spcPts val="0"/>
              </a:spcAft>
              <a:buClr>
                <a:schemeClr val="lt1"/>
              </a:buClr>
              <a:buSzPts val="600"/>
              <a:buFont typeface="Arial"/>
              <a:buChar char="•"/>
              <a:defRPr b="1" i="0" sz="800" u="none" cap="none" strike="noStrike">
                <a:solidFill>
                  <a:schemeClr val="lt1"/>
                </a:solidFill>
                <a:latin typeface="Arial"/>
                <a:ea typeface="Arial"/>
                <a:cs typeface="Arial"/>
                <a:sym typeface="Arial"/>
              </a:defRPr>
            </a:lvl2pPr>
            <a:lvl3pPr indent="-266700" lvl="2" marL="1371600" marR="0" rtl="0" algn="l">
              <a:spcBef>
                <a:spcPts val="0"/>
              </a:spcBef>
              <a:spcAft>
                <a:spcPts val="0"/>
              </a:spcAft>
              <a:buClr>
                <a:schemeClr val="lt1"/>
              </a:buClr>
              <a:buSzPts val="600"/>
              <a:buFont typeface="Arial"/>
              <a:buChar char="•"/>
              <a:defRPr b="1" i="0" sz="800" u="none" cap="none" strike="noStrike">
                <a:solidFill>
                  <a:schemeClr val="lt1"/>
                </a:solidFill>
                <a:latin typeface="Arial"/>
                <a:ea typeface="Arial"/>
                <a:cs typeface="Arial"/>
                <a:sym typeface="Arial"/>
              </a:defRPr>
            </a:lvl3pPr>
            <a:lvl4pPr indent="-266700" lvl="3" marL="1828800" marR="0" rtl="0" algn="l">
              <a:spcBef>
                <a:spcPts val="0"/>
              </a:spcBef>
              <a:spcAft>
                <a:spcPts val="0"/>
              </a:spcAft>
              <a:buClr>
                <a:schemeClr val="lt1"/>
              </a:buClr>
              <a:buSzPts val="600"/>
              <a:buFont typeface="Arial"/>
              <a:buChar char="•"/>
              <a:defRPr b="1" i="0" sz="800" u="none" cap="none" strike="noStrike">
                <a:solidFill>
                  <a:schemeClr val="lt1"/>
                </a:solidFill>
                <a:latin typeface="Arial"/>
                <a:ea typeface="Arial"/>
                <a:cs typeface="Arial"/>
                <a:sym typeface="Arial"/>
              </a:defRPr>
            </a:lvl4pPr>
            <a:lvl5pPr indent="-266700" lvl="4" marL="2286000" marR="0" rtl="0" algn="l">
              <a:spcBef>
                <a:spcPts val="0"/>
              </a:spcBef>
              <a:spcAft>
                <a:spcPts val="0"/>
              </a:spcAft>
              <a:buClr>
                <a:schemeClr val="lt1"/>
              </a:buClr>
              <a:buSzPts val="600"/>
              <a:buFont typeface="Arial"/>
              <a:buChar char="•"/>
              <a:defRPr b="1" i="0" sz="800" u="none" cap="none" strike="noStrike">
                <a:solidFill>
                  <a:schemeClr val="lt1"/>
                </a:solidFill>
                <a:latin typeface="Arial"/>
                <a:ea typeface="Arial"/>
                <a:cs typeface="Arial"/>
                <a:sym typeface="Arial"/>
              </a:defRPr>
            </a:lvl5pPr>
            <a:lvl6pPr indent="-342900" lvl="5" marL="27432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6pPr>
            <a:lvl7pPr indent="-342900" lvl="6" marL="32004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7pPr>
            <a:lvl8pPr indent="-342900" lvl="7" marL="36576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8pPr>
            <a:lvl9pPr indent="-342900" lvl="8" marL="41148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9pPr>
          </a:lstStyle>
          <a:p/>
        </p:txBody>
      </p:sp>
      <p:sp>
        <p:nvSpPr>
          <p:cNvPr id="69" name="Google Shape;69;p15"/>
          <p:cNvSpPr txBox="1"/>
          <p:nvPr>
            <p:ph idx="2" type="body"/>
          </p:nvPr>
        </p:nvSpPr>
        <p:spPr>
          <a:xfrm>
            <a:off x="685800" y="1085850"/>
            <a:ext cx="8001000" cy="3372000"/>
          </a:xfrm>
          <a:prstGeom prst="rect">
            <a:avLst/>
          </a:prstGeom>
          <a:noFill/>
          <a:ln>
            <a:noFill/>
          </a:ln>
        </p:spPr>
        <p:txBody>
          <a:bodyPr anchorCtr="0" anchor="t" bIns="91425" lIns="91425" spcFirstLastPara="1" rIns="91425" wrap="square" tIns="91425"/>
          <a:lstStyle>
            <a:lvl1pPr indent="-342900" lvl="0" marL="457200" marR="0" rtl="0" algn="l">
              <a:spcBef>
                <a:spcPts val="525"/>
              </a:spcBef>
              <a:spcAft>
                <a:spcPts val="0"/>
              </a:spcAft>
              <a:buClr>
                <a:srgbClr val="4F5043"/>
              </a:buClr>
              <a:buSzPts val="1800"/>
              <a:buFont typeface="Arial"/>
              <a:buChar char="•"/>
              <a:defRPr b="0" i="0" sz="2400" u="none" cap="none" strike="noStrike">
                <a:solidFill>
                  <a:srgbClr val="4F5043"/>
                </a:solidFill>
                <a:latin typeface="Georgia"/>
                <a:ea typeface="Georgia"/>
                <a:cs typeface="Georgia"/>
                <a:sym typeface="Georgia"/>
              </a:defRPr>
            </a:lvl1pPr>
            <a:lvl2pPr indent="-342900" lvl="1" marL="914400" marR="0" rtl="0" algn="l">
              <a:spcBef>
                <a:spcPts val="600"/>
              </a:spcBef>
              <a:spcAft>
                <a:spcPts val="0"/>
              </a:spcAft>
              <a:buClr>
                <a:srgbClr val="4F5043"/>
              </a:buClr>
              <a:buSzPts val="1800"/>
              <a:buFont typeface="Arial"/>
              <a:buChar char="•"/>
              <a:defRPr b="0" i="0" sz="2400" u="none" cap="none" strike="noStrike">
                <a:solidFill>
                  <a:srgbClr val="4F5043"/>
                </a:solidFill>
                <a:latin typeface="Georgia"/>
                <a:ea typeface="Georgia"/>
                <a:cs typeface="Georgia"/>
                <a:sym typeface="Georgia"/>
              </a:defRPr>
            </a:lvl2pPr>
            <a:lvl3pPr indent="-342900" lvl="2" marL="1371600" marR="0" rtl="0" algn="l">
              <a:spcBef>
                <a:spcPts val="600"/>
              </a:spcBef>
              <a:spcAft>
                <a:spcPts val="0"/>
              </a:spcAft>
              <a:buClr>
                <a:srgbClr val="4F5043"/>
              </a:buClr>
              <a:buSzPts val="1800"/>
              <a:buFont typeface="Arial"/>
              <a:buChar char="•"/>
              <a:defRPr b="0" i="0" sz="2400" u="none" cap="none" strike="noStrike">
                <a:solidFill>
                  <a:srgbClr val="4F5043"/>
                </a:solidFill>
                <a:latin typeface="Georgia"/>
                <a:ea typeface="Georgia"/>
                <a:cs typeface="Georgia"/>
                <a:sym typeface="Georgia"/>
              </a:defRPr>
            </a:lvl3pPr>
            <a:lvl4pPr indent="-342900" lvl="3" marL="1828800" marR="0" rtl="0" algn="l">
              <a:lnSpc>
                <a:spcPct val="100000"/>
              </a:lnSpc>
              <a:spcBef>
                <a:spcPts val="600"/>
              </a:spcBef>
              <a:spcAft>
                <a:spcPts val="0"/>
              </a:spcAft>
              <a:buClr>
                <a:srgbClr val="4F5043"/>
              </a:buClr>
              <a:buSzPts val="1800"/>
              <a:buFont typeface="Arial"/>
              <a:buChar char="•"/>
              <a:defRPr b="0" i="0" sz="2400" u="none" cap="none" strike="noStrike">
                <a:solidFill>
                  <a:srgbClr val="4F5043"/>
                </a:solidFill>
                <a:latin typeface="Georgia"/>
                <a:ea typeface="Georgia"/>
                <a:cs typeface="Georgia"/>
                <a:sym typeface="Georgia"/>
              </a:defRPr>
            </a:lvl4pPr>
            <a:lvl5pPr indent="-342900" lvl="4" marL="2286000" marR="0" rtl="0" algn="l">
              <a:spcBef>
                <a:spcPts val="600"/>
              </a:spcBef>
              <a:spcAft>
                <a:spcPts val="0"/>
              </a:spcAft>
              <a:buClr>
                <a:srgbClr val="4F5043"/>
              </a:buClr>
              <a:buSzPts val="1800"/>
              <a:buFont typeface="Arial"/>
              <a:buChar char="•"/>
              <a:defRPr b="0" i="0" sz="2400" u="none" cap="none" strike="noStrike">
                <a:solidFill>
                  <a:srgbClr val="4F5043"/>
                </a:solidFill>
                <a:latin typeface="Georgia"/>
                <a:ea typeface="Georgia"/>
                <a:cs typeface="Georgia"/>
                <a:sym typeface="Georgia"/>
              </a:defRPr>
            </a:lvl5pPr>
            <a:lvl6pPr indent="-342900" lvl="5" marL="2743200" marR="0" rtl="0" algn="l">
              <a:spcBef>
                <a:spcPts val="60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6pPr>
            <a:lvl7pPr indent="-342900" lvl="6" marL="32004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7pPr>
            <a:lvl8pPr indent="-342900" lvl="7" marL="36576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8pPr>
            <a:lvl9pPr indent="-342900" lvl="8" marL="41148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9pPr>
          </a:lstStyle>
          <a:p/>
        </p:txBody>
      </p:sp>
      <p:sp>
        <p:nvSpPr>
          <p:cNvPr id="70" name="Google Shape;70;p15"/>
          <p:cNvSpPr txBox="1"/>
          <p:nvPr/>
        </p:nvSpPr>
        <p:spPr>
          <a:xfrm>
            <a:off x="914400" y="685800"/>
            <a:ext cx="13815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F5043"/>
              </a:buClr>
              <a:buFont typeface="Arial"/>
              <a:buNone/>
            </a:pPr>
            <a:r>
              <a:rPr b="1" i="0" lang="en" sz="1400">
                <a:solidFill>
                  <a:srgbClr val="4F5043"/>
                </a:solidFill>
                <a:latin typeface="Arial"/>
                <a:ea typeface="Arial"/>
                <a:cs typeface="Arial"/>
                <a:sym typeface="Arial"/>
              </a:rPr>
              <a:t>QUICK GUIDE</a:t>
            </a:r>
            <a:endParaRPr sz="2400">
              <a:solidFill>
                <a:srgbClr val="4F5043"/>
              </a:solidFill>
              <a:latin typeface="Georgia"/>
              <a:ea typeface="Georgia"/>
              <a:cs typeface="Georgia"/>
              <a:sym typeface="Georgi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KING Helpful Hints">
  <p:cSld name="MAKING Helpful Hints">
    <p:spTree>
      <p:nvGrpSpPr>
        <p:cNvPr id="71" name="Shape 71"/>
        <p:cNvGrpSpPr/>
        <p:nvPr/>
      </p:nvGrpSpPr>
      <p:grpSpPr>
        <a:xfrm>
          <a:off x="0" y="0"/>
          <a:ext cx="0" cy="0"/>
          <a:chOff x="0" y="0"/>
          <a:chExt cx="0" cy="0"/>
        </a:xfrm>
      </p:grpSpPr>
      <p:sp>
        <p:nvSpPr>
          <p:cNvPr id="72" name="Google Shape;72;p16"/>
          <p:cNvSpPr/>
          <p:nvPr/>
        </p:nvSpPr>
        <p:spPr>
          <a:xfrm>
            <a:off x="0" y="0"/>
            <a:ext cx="9144000" cy="342900"/>
          </a:xfrm>
          <a:prstGeom prst="rect">
            <a:avLst/>
          </a:prstGeom>
          <a:solidFill>
            <a:srgbClr val="31859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Georgia"/>
              <a:ea typeface="Georgia"/>
              <a:cs typeface="Georgia"/>
              <a:sym typeface="Georgia"/>
            </a:endParaRPr>
          </a:p>
        </p:txBody>
      </p:sp>
      <p:sp>
        <p:nvSpPr>
          <p:cNvPr id="73" name="Google Shape;73;p16"/>
          <p:cNvSpPr txBox="1"/>
          <p:nvPr>
            <p:ph idx="1" type="body"/>
          </p:nvPr>
        </p:nvSpPr>
        <p:spPr>
          <a:xfrm>
            <a:off x="914400" y="116586"/>
            <a:ext cx="7772400" cy="1119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chemeClr val="lt1"/>
              </a:buClr>
              <a:buSzPts val="1400"/>
              <a:buFont typeface="Arial"/>
              <a:buNone/>
              <a:defRPr b="1" i="0" sz="800" u="none" cap="none" strike="noStrike">
                <a:solidFill>
                  <a:schemeClr val="lt1"/>
                </a:solidFill>
                <a:latin typeface="Arial"/>
                <a:ea typeface="Arial"/>
                <a:cs typeface="Arial"/>
                <a:sym typeface="Arial"/>
              </a:defRPr>
            </a:lvl1pPr>
            <a:lvl2pPr indent="-266700" lvl="1" marL="914400" marR="0" rtl="0" algn="l">
              <a:spcBef>
                <a:spcPts val="0"/>
              </a:spcBef>
              <a:spcAft>
                <a:spcPts val="0"/>
              </a:spcAft>
              <a:buClr>
                <a:schemeClr val="lt1"/>
              </a:buClr>
              <a:buSzPts val="600"/>
              <a:buFont typeface="Arial"/>
              <a:buChar char="•"/>
              <a:defRPr b="1" i="0" sz="800" u="none" cap="none" strike="noStrike">
                <a:solidFill>
                  <a:schemeClr val="lt1"/>
                </a:solidFill>
                <a:latin typeface="Arial"/>
                <a:ea typeface="Arial"/>
                <a:cs typeface="Arial"/>
                <a:sym typeface="Arial"/>
              </a:defRPr>
            </a:lvl2pPr>
            <a:lvl3pPr indent="-266700" lvl="2" marL="1371600" marR="0" rtl="0" algn="l">
              <a:spcBef>
                <a:spcPts val="0"/>
              </a:spcBef>
              <a:spcAft>
                <a:spcPts val="0"/>
              </a:spcAft>
              <a:buClr>
                <a:schemeClr val="lt1"/>
              </a:buClr>
              <a:buSzPts val="600"/>
              <a:buFont typeface="Arial"/>
              <a:buChar char="•"/>
              <a:defRPr b="1" i="0" sz="800" u="none" cap="none" strike="noStrike">
                <a:solidFill>
                  <a:schemeClr val="lt1"/>
                </a:solidFill>
                <a:latin typeface="Arial"/>
                <a:ea typeface="Arial"/>
                <a:cs typeface="Arial"/>
                <a:sym typeface="Arial"/>
              </a:defRPr>
            </a:lvl3pPr>
            <a:lvl4pPr indent="-266700" lvl="3" marL="1828800" marR="0" rtl="0" algn="l">
              <a:spcBef>
                <a:spcPts val="0"/>
              </a:spcBef>
              <a:spcAft>
                <a:spcPts val="0"/>
              </a:spcAft>
              <a:buClr>
                <a:schemeClr val="lt1"/>
              </a:buClr>
              <a:buSzPts val="600"/>
              <a:buFont typeface="Arial"/>
              <a:buChar char="•"/>
              <a:defRPr b="1" i="0" sz="800" u="none" cap="none" strike="noStrike">
                <a:solidFill>
                  <a:schemeClr val="lt1"/>
                </a:solidFill>
                <a:latin typeface="Arial"/>
                <a:ea typeface="Arial"/>
                <a:cs typeface="Arial"/>
                <a:sym typeface="Arial"/>
              </a:defRPr>
            </a:lvl4pPr>
            <a:lvl5pPr indent="-266700" lvl="4" marL="2286000" marR="0" rtl="0" algn="l">
              <a:spcBef>
                <a:spcPts val="0"/>
              </a:spcBef>
              <a:spcAft>
                <a:spcPts val="0"/>
              </a:spcAft>
              <a:buClr>
                <a:schemeClr val="lt1"/>
              </a:buClr>
              <a:buSzPts val="600"/>
              <a:buFont typeface="Arial"/>
              <a:buChar char="•"/>
              <a:defRPr b="1" i="0" sz="800" u="none" cap="none" strike="noStrike">
                <a:solidFill>
                  <a:schemeClr val="lt1"/>
                </a:solidFill>
                <a:latin typeface="Arial"/>
                <a:ea typeface="Arial"/>
                <a:cs typeface="Arial"/>
                <a:sym typeface="Arial"/>
              </a:defRPr>
            </a:lvl5pPr>
            <a:lvl6pPr indent="-342900" lvl="5" marL="27432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6pPr>
            <a:lvl7pPr indent="-342900" lvl="6" marL="32004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7pPr>
            <a:lvl8pPr indent="-342900" lvl="7" marL="36576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8pPr>
            <a:lvl9pPr indent="-342900" lvl="8" marL="41148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9pPr>
          </a:lstStyle>
          <a:p/>
        </p:txBody>
      </p:sp>
      <p:sp>
        <p:nvSpPr>
          <p:cNvPr id="74" name="Google Shape;74;p16"/>
          <p:cNvSpPr txBox="1"/>
          <p:nvPr>
            <p:ph idx="2" type="body"/>
          </p:nvPr>
        </p:nvSpPr>
        <p:spPr>
          <a:xfrm>
            <a:off x="685800" y="1085850"/>
            <a:ext cx="8001000" cy="3372000"/>
          </a:xfrm>
          <a:prstGeom prst="rect">
            <a:avLst/>
          </a:prstGeom>
          <a:noFill/>
          <a:ln>
            <a:noFill/>
          </a:ln>
        </p:spPr>
        <p:txBody>
          <a:bodyPr anchorCtr="0" anchor="t" bIns="91425" lIns="91425" spcFirstLastPara="1" rIns="91425" wrap="square" tIns="91425"/>
          <a:lstStyle>
            <a:lvl1pPr indent="-342900" lvl="0" marL="457200" marR="0" rtl="0" algn="l">
              <a:spcBef>
                <a:spcPts val="525"/>
              </a:spcBef>
              <a:spcAft>
                <a:spcPts val="0"/>
              </a:spcAft>
              <a:buClr>
                <a:srgbClr val="4F5043"/>
              </a:buClr>
              <a:buSzPts val="1800"/>
              <a:buFont typeface="Arial"/>
              <a:buChar char="•"/>
              <a:defRPr b="0" i="0" sz="2400" u="none" cap="none" strike="noStrike">
                <a:solidFill>
                  <a:srgbClr val="4F5043"/>
                </a:solidFill>
                <a:latin typeface="Georgia"/>
                <a:ea typeface="Georgia"/>
                <a:cs typeface="Georgia"/>
                <a:sym typeface="Georgia"/>
              </a:defRPr>
            </a:lvl1pPr>
            <a:lvl2pPr indent="-342900" lvl="1" marL="914400" marR="0" rtl="0" algn="l">
              <a:spcBef>
                <a:spcPts val="600"/>
              </a:spcBef>
              <a:spcAft>
                <a:spcPts val="0"/>
              </a:spcAft>
              <a:buClr>
                <a:srgbClr val="4F5043"/>
              </a:buClr>
              <a:buSzPts val="1800"/>
              <a:buFont typeface="Arial"/>
              <a:buChar char="•"/>
              <a:defRPr b="0" i="0" sz="2400" u="none" cap="none" strike="noStrike">
                <a:solidFill>
                  <a:srgbClr val="4F5043"/>
                </a:solidFill>
                <a:latin typeface="Georgia"/>
                <a:ea typeface="Georgia"/>
                <a:cs typeface="Georgia"/>
                <a:sym typeface="Georgia"/>
              </a:defRPr>
            </a:lvl2pPr>
            <a:lvl3pPr indent="-342900" lvl="2" marL="1371600" marR="0" rtl="0" algn="l">
              <a:spcBef>
                <a:spcPts val="600"/>
              </a:spcBef>
              <a:spcAft>
                <a:spcPts val="0"/>
              </a:spcAft>
              <a:buClr>
                <a:srgbClr val="4F5043"/>
              </a:buClr>
              <a:buSzPts val="1800"/>
              <a:buFont typeface="Arial"/>
              <a:buChar char="•"/>
              <a:defRPr b="0" i="0" sz="2400" u="none" cap="none" strike="noStrike">
                <a:solidFill>
                  <a:srgbClr val="4F5043"/>
                </a:solidFill>
                <a:latin typeface="Georgia"/>
                <a:ea typeface="Georgia"/>
                <a:cs typeface="Georgia"/>
                <a:sym typeface="Georgia"/>
              </a:defRPr>
            </a:lvl3pPr>
            <a:lvl4pPr indent="-342900" lvl="3" marL="1828800" marR="0" rtl="0" algn="l">
              <a:lnSpc>
                <a:spcPct val="100000"/>
              </a:lnSpc>
              <a:spcBef>
                <a:spcPts val="600"/>
              </a:spcBef>
              <a:spcAft>
                <a:spcPts val="0"/>
              </a:spcAft>
              <a:buClr>
                <a:srgbClr val="4F5043"/>
              </a:buClr>
              <a:buSzPts val="1800"/>
              <a:buFont typeface="Arial"/>
              <a:buChar char="•"/>
              <a:defRPr b="0" i="0" sz="2400" u="none" cap="none" strike="noStrike">
                <a:solidFill>
                  <a:srgbClr val="4F5043"/>
                </a:solidFill>
                <a:latin typeface="Georgia"/>
                <a:ea typeface="Georgia"/>
                <a:cs typeface="Georgia"/>
                <a:sym typeface="Georgia"/>
              </a:defRPr>
            </a:lvl4pPr>
            <a:lvl5pPr indent="-342900" lvl="4" marL="2286000" marR="0" rtl="0" algn="l">
              <a:spcBef>
                <a:spcPts val="600"/>
              </a:spcBef>
              <a:spcAft>
                <a:spcPts val="0"/>
              </a:spcAft>
              <a:buClr>
                <a:srgbClr val="4F5043"/>
              </a:buClr>
              <a:buSzPts val="1800"/>
              <a:buFont typeface="Arial"/>
              <a:buChar char="•"/>
              <a:defRPr b="0" i="0" sz="2400" u="none" cap="none" strike="noStrike">
                <a:solidFill>
                  <a:srgbClr val="4F5043"/>
                </a:solidFill>
                <a:latin typeface="Georgia"/>
                <a:ea typeface="Georgia"/>
                <a:cs typeface="Georgia"/>
                <a:sym typeface="Georgia"/>
              </a:defRPr>
            </a:lvl5pPr>
            <a:lvl6pPr indent="-342900" lvl="5" marL="2743200" marR="0" rtl="0" algn="l">
              <a:spcBef>
                <a:spcPts val="60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6pPr>
            <a:lvl7pPr indent="-342900" lvl="6" marL="32004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7pPr>
            <a:lvl8pPr indent="-342900" lvl="7" marL="36576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8pPr>
            <a:lvl9pPr indent="-342900" lvl="8" marL="41148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9pPr>
          </a:lstStyle>
          <a:p/>
        </p:txBody>
      </p:sp>
      <p:sp>
        <p:nvSpPr>
          <p:cNvPr id="75" name="Google Shape;75;p16"/>
          <p:cNvSpPr txBox="1"/>
          <p:nvPr/>
        </p:nvSpPr>
        <p:spPr>
          <a:xfrm>
            <a:off x="914400" y="685800"/>
            <a:ext cx="19050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F5043"/>
              </a:buClr>
              <a:buFont typeface="Arial"/>
              <a:buNone/>
            </a:pPr>
            <a:r>
              <a:rPr b="1" i="0" lang="en" sz="1400">
                <a:solidFill>
                  <a:srgbClr val="4F5043"/>
                </a:solidFill>
                <a:latin typeface="Arial"/>
                <a:ea typeface="Arial"/>
                <a:cs typeface="Arial"/>
                <a:sym typeface="Arial"/>
              </a:rPr>
              <a:t>HELPFUL HINTS</a:t>
            </a:r>
            <a:endParaRPr sz="2400">
              <a:solidFill>
                <a:srgbClr val="4F5043"/>
              </a:solidFill>
              <a:latin typeface="Georgia"/>
              <a:ea typeface="Georgia"/>
              <a:cs typeface="Georgia"/>
              <a:sym typeface="Georgi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KING Benefits">
  <p:cSld name="MAKING Benefits">
    <p:spTree>
      <p:nvGrpSpPr>
        <p:cNvPr id="76" name="Shape 76"/>
        <p:cNvGrpSpPr/>
        <p:nvPr/>
      </p:nvGrpSpPr>
      <p:grpSpPr>
        <a:xfrm>
          <a:off x="0" y="0"/>
          <a:ext cx="0" cy="0"/>
          <a:chOff x="0" y="0"/>
          <a:chExt cx="0" cy="0"/>
        </a:xfrm>
      </p:grpSpPr>
      <p:sp>
        <p:nvSpPr>
          <p:cNvPr id="77" name="Google Shape;77;p17"/>
          <p:cNvSpPr/>
          <p:nvPr/>
        </p:nvSpPr>
        <p:spPr>
          <a:xfrm>
            <a:off x="0" y="0"/>
            <a:ext cx="9144000" cy="4800600"/>
          </a:xfrm>
          <a:prstGeom prst="rect">
            <a:avLst/>
          </a:prstGeom>
          <a:solidFill>
            <a:srgbClr val="31849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Georgia"/>
              <a:ea typeface="Georgia"/>
              <a:cs typeface="Georgia"/>
              <a:sym typeface="Georgia"/>
            </a:endParaRPr>
          </a:p>
        </p:txBody>
      </p:sp>
      <p:pic>
        <p:nvPicPr>
          <p:cNvPr descr="making_benefits_person.png" id="78" name="Google Shape;78;p17"/>
          <p:cNvPicPr preferRelativeResize="0"/>
          <p:nvPr/>
        </p:nvPicPr>
        <p:blipFill rotWithShape="1">
          <a:blip r:embed="rId2">
            <a:alphaModFix/>
          </a:blip>
          <a:srcRect b="0" l="0" r="0" t="0"/>
          <a:stretch/>
        </p:blipFill>
        <p:spPr>
          <a:xfrm>
            <a:off x="7543800" y="3471863"/>
            <a:ext cx="1168500" cy="985800"/>
          </a:xfrm>
          <a:prstGeom prst="rect">
            <a:avLst/>
          </a:prstGeom>
          <a:noFill/>
          <a:ln>
            <a:noFill/>
          </a:ln>
        </p:spPr>
      </p:pic>
      <p:sp>
        <p:nvSpPr>
          <p:cNvPr id="79" name="Google Shape;79;p17"/>
          <p:cNvSpPr/>
          <p:nvPr/>
        </p:nvSpPr>
        <p:spPr>
          <a:xfrm>
            <a:off x="1676400" y="0"/>
            <a:ext cx="7467600" cy="685800"/>
          </a:xfrm>
          <a:prstGeom prst="rect">
            <a:avLst/>
          </a:prstGeom>
          <a:solidFill>
            <a:schemeClr val="lt1">
              <a:alpha val="7451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Georgia"/>
              <a:ea typeface="Georgia"/>
              <a:cs typeface="Georgia"/>
              <a:sym typeface="Georgia"/>
            </a:endParaRPr>
          </a:p>
        </p:txBody>
      </p:sp>
      <p:sp>
        <p:nvSpPr>
          <p:cNvPr id="80" name="Google Shape;80;p17"/>
          <p:cNvSpPr/>
          <p:nvPr/>
        </p:nvSpPr>
        <p:spPr>
          <a:xfrm>
            <a:off x="1" y="0"/>
            <a:ext cx="1645800" cy="685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Georgia"/>
              <a:ea typeface="Georgia"/>
              <a:cs typeface="Georgia"/>
              <a:sym typeface="Georgia"/>
            </a:endParaRPr>
          </a:p>
        </p:txBody>
      </p:sp>
      <p:sp>
        <p:nvSpPr>
          <p:cNvPr id="81" name="Google Shape;81;p17"/>
          <p:cNvSpPr txBox="1"/>
          <p:nvPr>
            <p:ph idx="1" type="body"/>
          </p:nvPr>
        </p:nvSpPr>
        <p:spPr>
          <a:xfrm>
            <a:off x="1965960" y="240030"/>
            <a:ext cx="6702600" cy="342900"/>
          </a:xfrm>
          <a:prstGeom prst="rect">
            <a:avLst/>
          </a:prstGeom>
          <a:noFill/>
          <a:ln>
            <a:noFill/>
          </a:ln>
        </p:spPr>
        <p:txBody>
          <a:bodyPr anchorCtr="0" anchor="t" bIns="91425" lIns="91425" spcFirstLastPara="1" rIns="91425" wrap="square" tIns="91425"/>
          <a:lstStyle>
            <a:lvl1pPr indent="-228600" lvl="0" marL="457200" marR="0" rtl="0" algn="l">
              <a:spcBef>
                <a:spcPts val="525"/>
              </a:spcBef>
              <a:spcAft>
                <a:spcPts val="0"/>
              </a:spcAft>
              <a:buClr>
                <a:srgbClr val="575651"/>
              </a:buClr>
              <a:buSzPts val="1400"/>
              <a:buFont typeface="Arial"/>
              <a:buNone/>
              <a:defRPr b="0" i="0" sz="2400" u="none" cap="none" strike="noStrike">
                <a:solidFill>
                  <a:srgbClr val="575651"/>
                </a:solidFill>
                <a:latin typeface="Georgia"/>
                <a:ea typeface="Georgia"/>
                <a:cs typeface="Georgia"/>
                <a:sym typeface="Georgia"/>
              </a:defRPr>
            </a:lvl1pPr>
            <a:lvl2pPr indent="-228600" lvl="1" marL="914400" marR="0" rtl="0" algn="l">
              <a:lnSpc>
                <a:spcPct val="100000"/>
              </a:lnSpc>
              <a:spcBef>
                <a:spcPts val="600"/>
              </a:spcBef>
              <a:spcAft>
                <a:spcPts val="0"/>
              </a:spcAft>
              <a:buClr>
                <a:srgbClr val="4F5043"/>
              </a:buClr>
              <a:buSzPts val="1400"/>
              <a:buFont typeface="Arial"/>
              <a:buNone/>
              <a:defRPr b="0" i="0" sz="2400" u="none" cap="none" strike="noStrike">
                <a:solidFill>
                  <a:srgbClr val="4F5043"/>
                </a:solidFill>
                <a:latin typeface="Georgia"/>
                <a:ea typeface="Georgia"/>
                <a:cs typeface="Georgia"/>
                <a:sym typeface="Georgia"/>
              </a:defRPr>
            </a:lvl2pPr>
            <a:lvl3pPr indent="-228600" lvl="2" marL="1371600" marR="0" rtl="0" algn="l">
              <a:lnSpc>
                <a:spcPct val="100000"/>
              </a:lnSpc>
              <a:spcBef>
                <a:spcPts val="0"/>
              </a:spcBef>
              <a:spcAft>
                <a:spcPts val="0"/>
              </a:spcAft>
              <a:buClr>
                <a:schemeClr val="lt1"/>
              </a:buClr>
              <a:buSzPts val="1400"/>
              <a:buFont typeface="Arial"/>
              <a:buNone/>
              <a:defRPr b="0" i="0" sz="4200" u="none" cap="none" strike="noStrike">
                <a:solidFill>
                  <a:schemeClr val="lt1"/>
                </a:solidFill>
                <a:latin typeface="Georgia"/>
                <a:ea typeface="Georgia"/>
                <a:cs typeface="Georgia"/>
                <a:sym typeface="Georgia"/>
              </a:defRPr>
            </a:lvl3pPr>
            <a:lvl4pPr indent="-228600" lvl="3" marL="1828800" marR="0" rtl="0" algn="l">
              <a:lnSpc>
                <a:spcPct val="100000"/>
              </a:lnSpc>
              <a:spcBef>
                <a:spcPts val="2400"/>
              </a:spcBef>
              <a:spcAft>
                <a:spcPts val="0"/>
              </a:spcAft>
              <a:buClr>
                <a:schemeClr val="lt1"/>
              </a:buClr>
              <a:buSzPts val="1400"/>
              <a:buFont typeface="Arial"/>
              <a:buNone/>
              <a:defRPr b="0" i="0" sz="4200" u="none" cap="none" strike="noStrike">
                <a:solidFill>
                  <a:schemeClr val="lt1"/>
                </a:solidFill>
                <a:latin typeface="Georgia"/>
                <a:ea typeface="Georgia"/>
                <a:cs typeface="Georgia"/>
                <a:sym typeface="Georgia"/>
              </a:defRPr>
            </a:lvl4pPr>
            <a:lvl5pPr indent="-228600" lvl="4" marL="2286000" marR="0" rtl="0" algn="l">
              <a:lnSpc>
                <a:spcPct val="100000"/>
              </a:lnSpc>
              <a:spcBef>
                <a:spcPts val="2400"/>
              </a:spcBef>
              <a:spcAft>
                <a:spcPts val="0"/>
              </a:spcAft>
              <a:buClr>
                <a:schemeClr val="lt1"/>
              </a:buClr>
              <a:buSzPts val="1400"/>
              <a:buFont typeface="Arial"/>
              <a:buNone/>
              <a:defRPr b="0" i="0" sz="4200" u="none" cap="none" strike="noStrike">
                <a:solidFill>
                  <a:schemeClr val="lt1"/>
                </a:solidFill>
                <a:latin typeface="Georgia"/>
                <a:ea typeface="Georgia"/>
                <a:cs typeface="Georgia"/>
                <a:sym typeface="Georgia"/>
              </a:defRPr>
            </a:lvl5pPr>
            <a:lvl6pPr indent="-342900" lvl="5" marL="2743200" marR="0" rtl="0" algn="l">
              <a:spcBef>
                <a:spcPts val="240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6pPr>
            <a:lvl7pPr indent="-342900" lvl="6" marL="32004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7pPr>
            <a:lvl8pPr indent="-342900" lvl="7" marL="36576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8pPr>
            <a:lvl9pPr indent="-342900" lvl="8" marL="41148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9pPr>
          </a:lstStyle>
          <a:p/>
        </p:txBody>
      </p:sp>
      <p:sp>
        <p:nvSpPr>
          <p:cNvPr id="82" name="Google Shape;82;p17"/>
          <p:cNvSpPr/>
          <p:nvPr/>
        </p:nvSpPr>
        <p:spPr>
          <a:xfrm rot="5400000">
            <a:off x="1296451" y="334352"/>
            <a:ext cx="714300" cy="45600"/>
          </a:xfrm>
          <a:prstGeom prst="rect">
            <a:avLst/>
          </a:prstGeom>
          <a:solidFill>
            <a:srgbClr val="3185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t/>
            </a:r>
            <a:endParaRPr b="0" i="0" sz="2400" u="none" cap="none" strike="noStrike">
              <a:solidFill>
                <a:schemeClr val="dk1"/>
              </a:solidFill>
              <a:latin typeface="Georgia"/>
              <a:ea typeface="Georgia"/>
              <a:cs typeface="Georgia"/>
              <a:sym typeface="Georgia"/>
            </a:endParaRPr>
          </a:p>
        </p:txBody>
      </p:sp>
      <p:sp>
        <p:nvSpPr>
          <p:cNvPr id="83" name="Google Shape;83;p17"/>
          <p:cNvSpPr txBox="1"/>
          <p:nvPr>
            <p:ph idx="2" type="body"/>
          </p:nvPr>
        </p:nvSpPr>
        <p:spPr>
          <a:xfrm>
            <a:off x="1752600" y="1428750"/>
            <a:ext cx="6934200" cy="1600200"/>
          </a:xfrm>
          <a:prstGeom prst="rect">
            <a:avLst/>
          </a:prstGeom>
          <a:noFill/>
          <a:ln>
            <a:noFill/>
          </a:ln>
        </p:spPr>
        <p:txBody>
          <a:bodyPr anchorCtr="0" anchor="t" bIns="91425" lIns="91425" spcFirstLastPara="1" rIns="91425" wrap="square" tIns="91425"/>
          <a:lstStyle>
            <a:lvl1pPr indent="-342900" lvl="0" marL="457200" marR="0" rtl="0" algn="l">
              <a:spcBef>
                <a:spcPts val="525"/>
              </a:spcBef>
              <a:spcAft>
                <a:spcPts val="0"/>
              </a:spcAft>
              <a:buClr>
                <a:srgbClr val="FFFFFF"/>
              </a:buClr>
              <a:buSzPts val="1800"/>
              <a:buFont typeface="Arial"/>
              <a:buChar char="•"/>
              <a:defRPr b="0" i="0" sz="2400" u="none" cap="none" strike="noStrike">
                <a:solidFill>
                  <a:srgbClr val="FFFFFF"/>
                </a:solidFill>
                <a:latin typeface="Georgia"/>
                <a:ea typeface="Georgia"/>
                <a:cs typeface="Georgia"/>
                <a:sym typeface="Georgia"/>
              </a:defRPr>
            </a:lvl1pPr>
            <a:lvl2pPr indent="-342900" lvl="1" marL="914400" marR="0" rtl="0" algn="l">
              <a:spcBef>
                <a:spcPts val="600"/>
              </a:spcBef>
              <a:spcAft>
                <a:spcPts val="0"/>
              </a:spcAft>
              <a:buClr>
                <a:srgbClr val="FFFFFF"/>
              </a:buClr>
              <a:buSzPts val="1800"/>
              <a:buFont typeface="Arial"/>
              <a:buChar char="•"/>
              <a:defRPr b="0" i="0" sz="2400" u="none" cap="none" strike="noStrike">
                <a:solidFill>
                  <a:srgbClr val="FFFFFF"/>
                </a:solidFill>
                <a:latin typeface="Georgia"/>
                <a:ea typeface="Georgia"/>
                <a:cs typeface="Georgia"/>
                <a:sym typeface="Georgia"/>
              </a:defRPr>
            </a:lvl2pPr>
            <a:lvl3pPr indent="-342900" lvl="2" marL="1371600" marR="0" rtl="0" algn="l">
              <a:spcBef>
                <a:spcPts val="600"/>
              </a:spcBef>
              <a:spcAft>
                <a:spcPts val="0"/>
              </a:spcAft>
              <a:buClr>
                <a:srgbClr val="FFFFFF"/>
              </a:buClr>
              <a:buSzPts val="1800"/>
              <a:buFont typeface="Arial"/>
              <a:buChar char="•"/>
              <a:defRPr b="0" i="0" sz="2400" u="none" cap="none" strike="noStrike">
                <a:solidFill>
                  <a:srgbClr val="FFFFFF"/>
                </a:solidFill>
                <a:latin typeface="Georgia"/>
                <a:ea typeface="Georgia"/>
                <a:cs typeface="Georgia"/>
                <a:sym typeface="Georgia"/>
              </a:defRPr>
            </a:lvl3pPr>
            <a:lvl4pPr indent="-342900" lvl="3" marL="1828800" marR="0" rtl="0" algn="l">
              <a:spcBef>
                <a:spcPts val="600"/>
              </a:spcBef>
              <a:spcAft>
                <a:spcPts val="0"/>
              </a:spcAft>
              <a:buClr>
                <a:srgbClr val="FFFFFF"/>
              </a:buClr>
              <a:buSzPts val="1800"/>
              <a:buFont typeface="Arial"/>
              <a:buChar char="•"/>
              <a:defRPr b="0" i="0" sz="2400" u="none" cap="none" strike="noStrike">
                <a:solidFill>
                  <a:srgbClr val="FFFFFF"/>
                </a:solidFill>
                <a:latin typeface="Georgia"/>
                <a:ea typeface="Georgia"/>
                <a:cs typeface="Georgia"/>
                <a:sym typeface="Georgia"/>
              </a:defRPr>
            </a:lvl4pPr>
            <a:lvl5pPr indent="-342900" lvl="4" marL="2286000" marR="0" rtl="0" algn="l">
              <a:spcBef>
                <a:spcPts val="600"/>
              </a:spcBef>
              <a:spcAft>
                <a:spcPts val="0"/>
              </a:spcAft>
              <a:buClr>
                <a:srgbClr val="575651"/>
              </a:buClr>
              <a:buSzPts val="1800"/>
              <a:buFont typeface="Arial"/>
              <a:buChar char="•"/>
              <a:defRPr b="0" i="0" sz="2400" u="none" cap="none" strike="noStrike">
                <a:solidFill>
                  <a:srgbClr val="575651"/>
                </a:solidFill>
                <a:latin typeface="Georgia"/>
                <a:ea typeface="Georgia"/>
                <a:cs typeface="Georgia"/>
                <a:sym typeface="Georgia"/>
              </a:defRPr>
            </a:lvl5pPr>
            <a:lvl6pPr indent="-342900" lvl="5" marL="2743200" marR="0" rtl="0" algn="l">
              <a:spcBef>
                <a:spcPts val="60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6pPr>
            <a:lvl7pPr indent="-342900" lvl="6" marL="32004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7pPr>
            <a:lvl8pPr indent="-342900" lvl="7" marL="36576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8pPr>
            <a:lvl9pPr indent="-342900" lvl="8" marL="41148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9pPr>
          </a:lstStyle>
          <a:p/>
        </p:txBody>
      </p:sp>
      <p:sp>
        <p:nvSpPr>
          <p:cNvPr id="84" name="Google Shape;84;p17"/>
          <p:cNvSpPr txBox="1"/>
          <p:nvPr>
            <p:ph idx="3" type="body"/>
          </p:nvPr>
        </p:nvSpPr>
        <p:spPr>
          <a:xfrm>
            <a:off x="1981200" y="171450"/>
            <a:ext cx="6702600" cy="1143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rgbClr val="31859B"/>
              </a:buClr>
              <a:buSzPts val="1400"/>
              <a:buFont typeface="Arial"/>
              <a:buNone/>
              <a:defRPr b="1" i="0" sz="800" u="none" cap="none" strike="noStrike">
                <a:solidFill>
                  <a:srgbClr val="31859B"/>
                </a:solidFill>
                <a:latin typeface="Arial"/>
                <a:ea typeface="Arial"/>
                <a:cs typeface="Arial"/>
                <a:sym typeface="Arial"/>
              </a:defRPr>
            </a:lvl1pPr>
            <a:lvl2pPr indent="-266700" lvl="1" marL="914400" marR="0" rtl="0" algn="l">
              <a:spcBef>
                <a:spcPts val="0"/>
              </a:spcBef>
              <a:spcAft>
                <a:spcPts val="0"/>
              </a:spcAft>
              <a:buClr>
                <a:srgbClr val="DE9C27"/>
              </a:buClr>
              <a:buSzPts val="600"/>
              <a:buFont typeface="Arial"/>
              <a:buChar char="•"/>
              <a:defRPr b="1" i="0" sz="800" u="none" cap="none" strike="noStrike">
                <a:solidFill>
                  <a:srgbClr val="DE9C27"/>
                </a:solidFill>
                <a:latin typeface="Arial"/>
                <a:ea typeface="Arial"/>
                <a:cs typeface="Arial"/>
                <a:sym typeface="Arial"/>
              </a:defRPr>
            </a:lvl2pPr>
            <a:lvl3pPr indent="-266700" lvl="2" marL="1371600" marR="0" rtl="0" algn="l">
              <a:spcBef>
                <a:spcPts val="0"/>
              </a:spcBef>
              <a:spcAft>
                <a:spcPts val="0"/>
              </a:spcAft>
              <a:buClr>
                <a:srgbClr val="DE9C27"/>
              </a:buClr>
              <a:buSzPts val="600"/>
              <a:buFont typeface="Arial"/>
              <a:buChar char="•"/>
              <a:defRPr b="1" i="0" sz="800" u="none" cap="none" strike="noStrike">
                <a:solidFill>
                  <a:srgbClr val="DE9C27"/>
                </a:solidFill>
                <a:latin typeface="Arial"/>
                <a:ea typeface="Arial"/>
                <a:cs typeface="Arial"/>
                <a:sym typeface="Arial"/>
              </a:defRPr>
            </a:lvl3pPr>
            <a:lvl4pPr indent="-266700" lvl="3" marL="1828800" marR="0" rtl="0" algn="l">
              <a:spcBef>
                <a:spcPts val="0"/>
              </a:spcBef>
              <a:spcAft>
                <a:spcPts val="0"/>
              </a:spcAft>
              <a:buClr>
                <a:srgbClr val="DE9C27"/>
              </a:buClr>
              <a:buSzPts val="600"/>
              <a:buFont typeface="Arial"/>
              <a:buChar char="•"/>
              <a:defRPr b="1" i="0" sz="800" u="none" cap="none" strike="noStrike">
                <a:solidFill>
                  <a:srgbClr val="DE9C27"/>
                </a:solidFill>
                <a:latin typeface="Arial"/>
                <a:ea typeface="Arial"/>
                <a:cs typeface="Arial"/>
                <a:sym typeface="Arial"/>
              </a:defRPr>
            </a:lvl4pPr>
            <a:lvl5pPr indent="-266700" lvl="4" marL="2286000" marR="0" rtl="0" algn="l">
              <a:spcBef>
                <a:spcPts val="0"/>
              </a:spcBef>
              <a:spcAft>
                <a:spcPts val="0"/>
              </a:spcAft>
              <a:buClr>
                <a:srgbClr val="DE9C27"/>
              </a:buClr>
              <a:buSzPts val="600"/>
              <a:buFont typeface="Arial"/>
              <a:buChar char="•"/>
              <a:defRPr b="1" i="0" sz="800" u="none" cap="none" strike="noStrike">
                <a:solidFill>
                  <a:srgbClr val="DE9C27"/>
                </a:solidFill>
                <a:latin typeface="Arial"/>
                <a:ea typeface="Arial"/>
                <a:cs typeface="Arial"/>
                <a:sym typeface="Arial"/>
              </a:defRPr>
            </a:lvl5pPr>
            <a:lvl6pPr indent="-342900" lvl="5" marL="27432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6pPr>
            <a:lvl7pPr indent="-342900" lvl="6" marL="32004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7pPr>
            <a:lvl8pPr indent="-342900" lvl="7" marL="36576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8pPr>
            <a:lvl9pPr indent="-342900" lvl="8" marL="41148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9pPr>
          </a:lstStyle>
          <a:p/>
        </p:txBody>
      </p:sp>
      <p:sp>
        <p:nvSpPr>
          <p:cNvPr id="85" name="Google Shape;85;p17"/>
          <p:cNvSpPr txBox="1"/>
          <p:nvPr/>
        </p:nvSpPr>
        <p:spPr>
          <a:xfrm>
            <a:off x="1984248" y="1038567"/>
            <a:ext cx="19050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Font typeface="Arial"/>
              <a:buNone/>
            </a:pPr>
            <a:r>
              <a:rPr b="1" i="0" lang="en" sz="1400">
                <a:solidFill>
                  <a:schemeClr val="lt1"/>
                </a:solidFill>
                <a:latin typeface="Arial"/>
                <a:ea typeface="Arial"/>
                <a:cs typeface="Arial"/>
                <a:sym typeface="Arial"/>
              </a:rPr>
              <a:t>BENEFITS</a:t>
            </a:r>
            <a:endParaRPr sz="2400">
              <a:solidFill>
                <a:schemeClr val="lt1"/>
              </a:solidFill>
              <a:latin typeface="Georgia"/>
              <a:ea typeface="Georgia"/>
              <a:cs typeface="Georgia"/>
              <a:sym typeface="Georgia"/>
            </a:endParaRPr>
          </a:p>
        </p:txBody>
      </p:sp>
      <p:sp>
        <p:nvSpPr>
          <p:cNvPr id="86" name="Google Shape;86;p17"/>
          <p:cNvSpPr txBox="1"/>
          <p:nvPr/>
        </p:nvSpPr>
        <p:spPr>
          <a:xfrm>
            <a:off x="601472" y="171450"/>
            <a:ext cx="1074900" cy="92100"/>
          </a:xfrm>
          <a:prstGeom prst="rect">
            <a:avLst/>
          </a:prstGeom>
          <a:noFill/>
          <a:ln>
            <a:noFill/>
          </a:ln>
        </p:spPr>
        <p:txBody>
          <a:bodyPr anchorCtr="0" anchor="t" bIns="0" lIns="0" spcFirstLastPara="1" rIns="0" wrap="square" tIns="0">
            <a:noAutofit/>
          </a:bodyPr>
          <a:lstStyle/>
          <a:p>
            <a:pPr indent="-228600" lvl="0" marL="228600" marR="0" rtl="0" algn="l">
              <a:spcBef>
                <a:spcPts val="0"/>
              </a:spcBef>
              <a:spcAft>
                <a:spcPts val="0"/>
              </a:spcAft>
              <a:buNone/>
            </a:pPr>
            <a:r>
              <a:rPr b="1" lang="en" sz="800">
                <a:solidFill>
                  <a:srgbClr val="31859B"/>
                </a:solidFill>
                <a:latin typeface="Arial"/>
                <a:ea typeface="Arial"/>
                <a:cs typeface="Arial"/>
                <a:sym typeface="Arial"/>
              </a:rPr>
              <a:t>MAKING</a:t>
            </a:r>
            <a:endParaRPr b="1" sz="800">
              <a:solidFill>
                <a:srgbClr val="31859B"/>
              </a:solidFill>
              <a:latin typeface="Arial"/>
              <a:ea typeface="Arial"/>
              <a:cs typeface="Arial"/>
              <a:sym typeface="Arial"/>
            </a:endParaRPr>
          </a:p>
        </p:txBody>
      </p:sp>
      <p:pic>
        <p:nvPicPr>
          <p:cNvPr descr="making_icon.png" id="87" name="Google Shape;87;p17"/>
          <p:cNvPicPr preferRelativeResize="0"/>
          <p:nvPr/>
        </p:nvPicPr>
        <p:blipFill rotWithShape="1">
          <a:blip r:embed="rId3">
            <a:alphaModFix/>
          </a:blip>
          <a:srcRect b="0" l="0" r="0" t="0"/>
          <a:stretch/>
        </p:blipFill>
        <p:spPr>
          <a:xfrm>
            <a:off x="192024" y="89154"/>
            <a:ext cx="257100" cy="2571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OKING Method Title Slide">
  <p:cSld name="LOOKING Method Title Slide">
    <p:spTree>
      <p:nvGrpSpPr>
        <p:cNvPr id="93" name="Shape 93"/>
        <p:cNvGrpSpPr/>
        <p:nvPr/>
      </p:nvGrpSpPr>
      <p:grpSpPr>
        <a:xfrm>
          <a:off x="0" y="0"/>
          <a:ext cx="0" cy="0"/>
          <a:chOff x="0" y="0"/>
          <a:chExt cx="0" cy="0"/>
        </a:xfrm>
      </p:grpSpPr>
      <p:sp>
        <p:nvSpPr>
          <p:cNvPr id="94" name="Google Shape;94;p19"/>
          <p:cNvSpPr/>
          <p:nvPr/>
        </p:nvSpPr>
        <p:spPr>
          <a:xfrm>
            <a:off x="0" y="0"/>
            <a:ext cx="9144000" cy="4800600"/>
          </a:xfrm>
          <a:prstGeom prst="rect">
            <a:avLst/>
          </a:prstGeom>
          <a:solidFill>
            <a:srgbClr val="DE9C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Georgia"/>
              <a:ea typeface="Georgia"/>
              <a:cs typeface="Georgia"/>
              <a:sym typeface="Georgia"/>
            </a:endParaRPr>
          </a:p>
        </p:txBody>
      </p:sp>
      <p:sp>
        <p:nvSpPr>
          <p:cNvPr id="95" name="Google Shape;95;p19"/>
          <p:cNvSpPr/>
          <p:nvPr/>
        </p:nvSpPr>
        <p:spPr>
          <a:xfrm>
            <a:off x="1676400" y="0"/>
            <a:ext cx="7467600" cy="685800"/>
          </a:xfrm>
          <a:prstGeom prst="rect">
            <a:avLst/>
          </a:prstGeom>
          <a:solidFill>
            <a:schemeClr val="lt1">
              <a:alpha val="7451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Georgia"/>
              <a:ea typeface="Georgia"/>
              <a:cs typeface="Georgia"/>
              <a:sym typeface="Georgia"/>
            </a:endParaRPr>
          </a:p>
        </p:txBody>
      </p:sp>
      <p:sp>
        <p:nvSpPr>
          <p:cNvPr id="96" name="Google Shape;96;p19"/>
          <p:cNvSpPr/>
          <p:nvPr/>
        </p:nvSpPr>
        <p:spPr>
          <a:xfrm>
            <a:off x="1" y="0"/>
            <a:ext cx="1645800" cy="685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Georgia"/>
              <a:ea typeface="Georgia"/>
              <a:cs typeface="Georgia"/>
              <a:sym typeface="Georgia"/>
            </a:endParaRPr>
          </a:p>
        </p:txBody>
      </p:sp>
      <p:sp>
        <p:nvSpPr>
          <p:cNvPr id="97" name="Google Shape;97;p19"/>
          <p:cNvSpPr txBox="1"/>
          <p:nvPr>
            <p:ph idx="1" type="body"/>
          </p:nvPr>
        </p:nvSpPr>
        <p:spPr>
          <a:xfrm>
            <a:off x="1965960" y="240030"/>
            <a:ext cx="6702600" cy="342900"/>
          </a:xfrm>
          <a:prstGeom prst="rect">
            <a:avLst/>
          </a:prstGeom>
          <a:noFill/>
          <a:ln>
            <a:noFill/>
          </a:ln>
        </p:spPr>
        <p:txBody>
          <a:bodyPr anchorCtr="0" anchor="t" bIns="91425" lIns="91425" spcFirstLastPara="1" rIns="91425" wrap="square" tIns="91425"/>
          <a:lstStyle>
            <a:lvl1pPr indent="-228600" lvl="0" marL="457200" marR="0" rtl="0" algn="l">
              <a:spcBef>
                <a:spcPts val="525"/>
              </a:spcBef>
              <a:spcAft>
                <a:spcPts val="0"/>
              </a:spcAft>
              <a:buClr>
                <a:srgbClr val="575651"/>
              </a:buClr>
              <a:buSzPts val="1400"/>
              <a:buFont typeface="Arial"/>
              <a:buNone/>
              <a:defRPr b="0" i="0" sz="2400" u="none" cap="none" strike="noStrike">
                <a:solidFill>
                  <a:srgbClr val="575651"/>
                </a:solidFill>
                <a:latin typeface="Georgia"/>
                <a:ea typeface="Georgia"/>
                <a:cs typeface="Georgia"/>
                <a:sym typeface="Georgia"/>
              </a:defRPr>
            </a:lvl1pPr>
            <a:lvl2pPr indent="-228600" lvl="1" marL="914400" marR="0" rtl="0" algn="l">
              <a:lnSpc>
                <a:spcPct val="100000"/>
              </a:lnSpc>
              <a:spcBef>
                <a:spcPts val="600"/>
              </a:spcBef>
              <a:spcAft>
                <a:spcPts val="0"/>
              </a:spcAft>
              <a:buClr>
                <a:srgbClr val="4F5043"/>
              </a:buClr>
              <a:buSzPts val="1400"/>
              <a:buFont typeface="Arial"/>
              <a:buNone/>
              <a:defRPr b="0" i="0" sz="2400" u="none" cap="none" strike="noStrike">
                <a:solidFill>
                  <a:srgbClr val="4F5043"/>
                </a:solidFill>
                <a:latin typeface="Georgia"/>
                <a:ea typeface="Georgia"/>
                <a:cs typeface="Georgia"/>
                <a:sym typeface="Georgia"/>
              </a:defRPr>
            </a:lvl2pPr>
            <a:lvl3pPr indent="-228600" lvl="2" marL="1371600" marR="0" rtl="0" algn="l">
              <a:lnSpc>
                <a:spcPct val="100000"/>
              </a:lnSpc>
              <a:spcBef>
                <a:spcPts val="0"/>
              </a:spcBef>
              <a:spcAft>
                <a:spcPts val="0"/>
              </a:spcAft>
              <a:buClr>
                <a:schemeClr val="lt1"/>
              </a:buClr>
              <a:buSzPts val="1400"/>
              <a:buFont typeface="Arial"/>
              <a:buNone/>
              <a:defRPr b="0" i="0" sz="4200" u="none" cap="none" strike="noStrike">
                <a:solidFill>
                  <a:schemeClr val="lt1"/>
                </a:solidFill>
                <a:latin typeface="Georgia"/>
                <a:ea typeface="Georgia"/>
                <a:cs typeface="Georgia"/>
                <a:sym typeface="Georgia"/>
              </a:defRPr>
            </a:lvl3pPr>
            <a:lvl4pPr indent="-228600" lvl="3" marL="1828800" marR="0" rtl="0" algn="l">
              <a:lnSpc>
                <a:spcPct val="100000"/>
              </a:lnSpc>
              <a:spcBef>
                <a:spcPts val="2400"/>
              </a:spcBef>
              <a:spcAft>
                <a:spcPts val="0"/>
              </a:spcAft>
              <a:buClr>
                <a:schemeClr val="lt1"/>
              </a:buClr>
              <a:buSzPts val="1400"/>
              <a:buFont typeface="Arial"/>
              <a:buNone/>
              <a:defRPr b="0" i="0" sz="4200" u="none" cap="none" strike="noStrike">
                <a:solidFill>
                  <a:schemeClr val="lt1"/>
                </a:solidFill>
                <a:latin typeface="Georgia"/>
                <a:ea typeface="Georgia"/>
                <a:cs typeface="Georgia"/>
                <a:sym typeface="Georgia"/>
              </a:defRPr>
            </a:lvl4pPr>
            <a:lvl5pPr indent="-228600" lvl="4" marL="2286000" marR="0" rtl="0" algn="l">
              <a:lnSpc>
                <a:spcPct val="100000"/>
              </a:lnSpc>
              <a:spcBef>
                <a:spcPts val="2400"/>
              </a:spcBef>
              <a:spcAft>
                <a:spcPts val="0"/>
              </a:spcAft>
              <a:buClr>
                <a:schemeClr val="lt1"/>
              </a:buClr>
              <a:buSzPts val="1400"/>
              <a:buFont typeface="Arial"/>
              <a:buNone/>
              <a:defRPr b="0" i="0" sz="4200" u="none" cap="none" strike="noStrike">
                <a:solidFill>
                  <a:schemeClr val="lt1"/>
                </a:solidFill>
                <a:latin typeface="Georgia"/>
                <a:ea typeface="Georgia"/>
                <a:cs typeface="Georgia"/>
                <a:sym typeface="Georgia"/>
              </a:defRPr>
            </a:lvl5pPr>
            <a:lvl6pPr indent="-342900" lvl="5" marL="2743200" marR="0" rtl="0" algn="l">
              <a:spcBef>
                <a:spcPts val="240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6pPr>
            <a:lvl7pPr indent="-342900" lvl="6" marL="32004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7pPr>
            <a:lvl8pPr indent="-342900" lvl="7" marL="36576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8pPr>
            <a:lvl9pPr indent="-342900" lvl="8" marL="41148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9pPr>
          </a:lstStyle>
          <a:p/>
        </p:txBody>
      </p:sp>
      <p:sp>
        <p:nvSpPr>
          <p:cNvPr id="98" name="Google Shape;98;p19"/>
          <p:cNvSpPr/>
          <p:nvPr/>
        </p:nvSpPr>
        <p:spPr>
          <a:xfrm rot="5400000">
            <a:off x="1296451" y="334352"/>
            <a:ext cx="714300" cy="45600"/>
          </a:xfrm>
          <a:prstGeom prst="rect">
            <a:avLst/>
          </a:prstGeom>
          <a:solidFill>
            <a:srgbClr val="DE9C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t/>
            </a:r>
            <a:endParaRPr b="0" i="0" sz="2400" u="none" cap="none" strike="noStrike">
              <a:solidFill>
                <a:schemeClr val="dk1"/>
              </a:solidFill>
              <a:latin typeface="Georgia"/>
              <a:ea typeface="Georgia"/>
              <a:cs typeface="Georgia"/>
              <a:sym typeface="Georgia"/>
            </a:endParaRPr>
          </a:p>
        </p:txBody>
      </p:sp>
      <p:sp>
        <p:nvSpPr>
          <p:cNvPr id="99" name="Google Shape;99;p19"/>
          <p:cNvSpPr txBox="1"/>
          <p:nvPr/>
        </p:nvSpPr>
        <p:spPr>
          <a:xfrm>
            <a:off x="601472" y="171450"/>
            <a:ext cx="1074900" cy="92100"/>
          </a:xfrm>
          <a:prstGeom prst="rect">
            <a:avLst/>
          </a:prstGeom>
          <a:noFill/>
          <a:ln>
            <a:noFill/>
          </a:ln>
        </p:spPr>
        <p:txBody>
          <a:bodyPr anchorCtr="0" anchor="t" bIns="0" lIns="0" spcFirstLastPara="1" rIns="0" wrap="square" tIns="0">
            <a:noAutofit/>
          </a:bodyPr>
          <a:lstStyle/>
          <a:p>
            <a:pPr indent="-228600" lvl="0" marL="228600" marR="0" rtl="0" algn="l">
              <a:spcBef>
                <a:spcPts val="0"/>
              </a:spcBef>
              <a:spcAft>
                <a:spcPts val="0"/>
              </a:spcAft>
              <a:buNone/>
            </a:pPr>
            <a:r>
              <a:rPr b="1" lang="en" sz="800">
                <a:solidFill>
                  <a:srgbClr val="E9AA4B"/>
                </a:solidFill>
                <a:latin typeface="Arial"/>
                <a:ea typeface="Arial"/>
                <a:cs typeface="Arial"/>
                <a:sym typeface="Arial"/>
              </a:rPr>
              <a:t>LOOKING</a:t>
            </a:r>
            <a:endParaRPr b="1" sz="800">
              <a:solidFill>
                <a:srgbClr val="E9AA4B"/>
              </a:solidFill>
              <a:latin typeface="Arial"/>
              <a:ea typeface="Arial"/>
              <a:cs typeface="Arial"/>
              <a:sym typeface="Arial"/>
            </a:endParaRPr>
          </a:p>
        </p:txBody>
      </p:sp>
      <p:pic>
        <p:nvPicPr>
          <p:cNvPr descr="looking_icon.png" id="100" name="Google Shape;100;p19"/>
          <p:cNvPicPr preferRelativeResize="0"/>
          <p:nvPr/>
        </p:nvPicPr>
        <p:blipFill rotWithShape="1">
          <a:blip r:embed="rId2">
            <a:alphaModFix/>
          </a:blip>
          <a:srcRect b="0" l="0" r="0" t="0"/>
          <a:stretch/>
        </p:blipFill>
        <p:spPr>
          <a:xfrm>
            <a:off x="192024" y="89154"/>
            <a:ext cx="257100" cy="257100"/>
          </a:xfrm>
          <a:prstGeom prst="rect">
            <a:avLst/>
          </a:prstGeom>
          <a:noFill/>
          <a:ln>
            <a:noFill/>
          </a:ln>
        </p:spPr>
      </p:pic>
      <p:sp>
        <p:nvSpPr>
          <p:cNvPr id="101" name="Google Shape;101;p19"/>
          <p:cNvSpPr txBox="1"/>
          <p:nvPr>
            <p:ph idx="2" type="body"/>
          </p:nvPr>
        </p:nvSpPr>
        <p:spPr>
          <a:xfrm>
            <a:off x="1981200" y="1314450"/>
            <a:ext cx="6705600" cy="3044400"/>
          </a:xfrm>
          <a:prstGeom prst="rect">
            <a:avLst/>
          </a:prstGeom>
          <a:noFill/>
          <a:ln>
            <a:noFill/>
          </a:ln>
        </p:spPr>
        <p:txBody>
          <a:bodyPr anchorCtr="0" anchor="t" bIns="91425" lIns="91425" spcFirstLastPara="1" rIns="91425" wrap="square" tIns="91425"/>
          <a:lstStyle>
            <a:lvl1pPr indent="-228600" lvl="0" marL="457200" marR="0" rtl="0" algn="l">
              <a:spcBef>
                <a:spcPts val="525"/>
              </a:spcBef>
              <a:spcAft>
                <a:spcPts val="0"/>
              </a:spcAft>
              <a:buClr>
                <a:schemeClr val="accent3"/>
              </a:buClr>
              <a:buSzPts val="1400"/>
              <a:buFont typeface="Arial"/>
              <a:buNone/>
              <a:defRPr b="0" i="0" sz="4200" u="none" cap="none" strike="noStrike">
                <a:solidFill>
                  <a:schemeClr val="accent3"/>
                </a:solidFill>
                <a:latin typeface="Georgia"/>
                <a:ea typeface="Georgia"/>
                <a:cs typeface="Georgia"/>
                <a:sym typeface="Georgia"/>
              </a:defRPr>
            </a:lvl1pPr>
            <a:lvl2pPr indent="-428625" lvl="1" marL="914400" marR="0" rtl="0" algn="l">
              <a:spcBef>
                <a:spcPts val="600"/>
              </a:spcBef>
              <a:spcAft>
                <a:spcPts val="0"/>
              </a:spcAft>
              <a:buClr>
                <a:schemeClr val="accent3"/>
              </a:buClr>
              <a:buSzPts val="3150"/>
              <a:buFont typeface="Arial"/>
              <a:buChar char="•"/>
              <a:defRPr b="0" i="0" sz="4200" u="none" cap="none" strike="noStrike">
                <a:solidFill>
                  <a:schemeClr val="accent3"/>
                </a:solidFill>
                <a:latin typeface="Georgia"/>
                <a:ea typeface="Georgia"/>
                <a:cs typeface="Georgia"/>
                <a:sym typeface="Georgia"/>
              </a:defRPr>
            </a:lvl2pPr>
            <a:lvl3pPr indent="-428625" lvl="2" marL="1371600" marR="0" rtl="0" algn="l">
              <a:spcBef>
                <a:spcPts val="600"/>
              </a:spcBef>
              <a:spcAft>
                <a:spcPts val="0"/>
              </a:spcAft>
              <a:buClr>
                <a:schemeClr val="accent3"/>
              </a:buClr>
              <a:buSzPts val="3150"/>
              <a:buFont typeface="Arial"/>
              <a:buChar char="•"/>
              <a:defRPr b="0" i="0" sz="4200" u="none" cap="none" strike="noStrike">
                <a:solidFill>
                  <a:schemeClr val="accent3"/>
                </a:solidFill>
                <a:latin typeface="Georgia"/>
                <a:ea typeface="Georgia"/>
                <a:cs typeface="Georgia"/>
                <a:sym typeface="Georgia"/>
              </a:defRPr>
            </a:lvl3pPr>
            <a:lvl4pPr indent="-428625" lvl="3" marL="1828800" marR="0" rtl="0" algn="l">
              <a:spcBef>
                <a:spcPts val="600"/>
              </a:spcBef>
              <a:spcAft>
                <a:spcPts val="0"/>
              </a:spcAft>
              <a:buClr>
                <a:schemeClr val="accent3"/>
              </a:buClr>
              <a:buSzPts val="3150"/>
              <a:buFont typeface="Arial"/>
              <a:buChar char="•"/>
              <a:defRPr b="0" i="0" sz="4200" u="none" cap="none" strike="noStrike">
                <a:solidFill>
                  <a:schemeClr val="accent3"/>
                </a:solidFill>
                <a:latin typeface="Georgia"/>
                <a:ea typeface="Georgia"/>
                <a:cs typeface="Georgia"/>
                <a:sym typeface="Georgia"/>
              </a:defRPr>
            </a:lvl4pPr>
            <a:lvl5pPr indent="-428625" lvl="4" marL="2286000" marR="0" rtl="0" algn="l">
              <a:spcBef>
                <a:spcPts val="600"/>
              </a:spcBef>
              <a:spcAft>
                <a:spcPts val="0"/>
              </a:spcAft>
              <a:buClr>
                <a:schemeClr val="accent3"/>
              </a:buClr>
              <a:buSzPts val="3150"/>
              <a:buFont typeface="Arial"/>
              <a:buChar char="•"/>
              <a:defRPr b="0" i="0" sz="4200" u="none" cap="none" strike="noStrike">
                <a:solidFill>
                  <a:schemeClr val="accent3"/>
                </a:solidFill>
                <a:latin typeface="Georgia"/>
                <a:ea typeface="Georgia"/>
                <a:cs typeface="Georgia"/>
                <a:sym typeface="Georgia"/>
              </a:defRPr>
            </a:lvl5pPr>
            <a:lvl6pPr indent="-342900" lvl="5" marL="2743200" marR="0" rtl="0" algn="l">
              <a:spcBef>
                <a:spcPts val="60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6pPr>
            <a:lvl7pPr indent="-342900" lvl="6" marL="32004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7pPr>
            <a:lvl8pPr indent="-342900" lvl="7" marL="36576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8pPr>
            <a:lvl9pPr indent="-342900" lvl="8" marL="41148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9pPr>
          </a:lstStyle>
          <a:p/>
        </p:txBody>
      </p:sp>
      <p:sp>
        <p:nvSpPr>
          <p:cNvPr id="102" name="Google Shape;102;p19"/>
          <p:cNvSpPr txBox="1"/>
          <p:nvPr>
            <p:ph idx="3" type="body"/>
          </p:nvPr>
        </p:nvSpPr>
        <p:spPr>
          <a:xfrm>
            <a:off x="1981200" y="171450"/>
            <a:ext cx="6702600" cy="1143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rgbClr val="DE9C27"/>
              </a:buClr>
              <a:buSzPts val="1400"/>
              <a:buFont typeface="Arial"/>
              <a:buNone/>
              <a:defRPr b="1" i="0" sz="800" u="none" cap="none" strike="noStrike">
                <a:solidFill>
                  <a:srgbClr val="DE9C27"/>
                </a:solidFill>
                <a:latin typeface="Arial"/>
                <a:ea typeface="Arial"/>
                <a:cs typeface="Arial"/>
                <a:sym typeface="Arial"/>
              </a:defRPr>
            </a:lvl1pPr>
            <a:lvl2pPr indent="-266700" lvl="1" marL="914400" marR="0" rtl="0" algn="l">
              <a:spcBef>
                <a:spcPts val="0"/>
              </a:spcBef>
              <a:spcAft>
                <a:spcPts val="0"/>
              </a:spcAft>
              <a:buClr>
                <a:srgbClr val="DE9C27"/>
              </a:buClr>
              <a:buSzPts val="600"/>
              <a:buFont typeface="Arial"/>
              <a:buChar char="•"/>
              <a:defRPr b="1" i="0" sz="800" u="none" cap="none" strike="noStrike">
                <a:solidFill>
                  <a:srgbClr val="DE9C27"/>
                </a:solidFill>
                <a:latin typeface="Arial"/>
                <a:ea typeface="Arial"/>
                <a:cs typeface="Arial"/>
                <a:sym typeface="Arial"/>
              </a:defRPr>
            </a:lvl2pPr>
            <a:lvl3pPr indent="-266700" lvl="2" marL="1371600" marR="0" rtl="0" algn="l">
              <a:spcBef>
                <a:spcPts val="0"/>
              </a:spcBef>
              <a:spcAft>
                <a:spcPts val="0"/>
              </a:spcAft>
              <a:buClr>
                <a:srgbClr val="DE9C27"/>
              </a:buClr>
              <a:buSzPts val="600"/>
              <a:buFont typeface="Arial"/>
              <a:buChar char="•"/>
              <a:defRPr b="1" i="0" sz="800" u="none" cap="none" strike="noStrike">
                <a:solidFill>
                  <a:srgbClr val="DE9C27"/>
                </a:solidFill>
                <a:latin typeface="Arial"/>
                <a:ea typeface="Arial"/>
                <a:cs typeface="Arial"/>
                <a:sym typeface="Arial"/>
              </a:defRPr>
            </a:lvl3pPr>
            <a:lvl4pPr indent="-266700" lvl="3" marL="1828800" marR="0" rtl="0" algn="l">
              <a:spcBef>
                <a:spcPts val="0"/>
              </a:spcBef>
              <a:spcAft>
                <a:spcPts val="0"/>
              </a:spcAft>
              <a:buClr>
                <a:srgbClr val="DE9C27"/>
              </a:buClr>
              <a:buSzPts val="600"/>
              <a:buFont typeface="Arial"/>
              <a:buChar char="•"/>
              <a:defRPr b="1" i="0" sz="800" u="none" cap="none" strike="noStrike">
                <a:solidFill>
                  <a:srgbClr val="DE9C27"/>
                </a:solidFill>
                <a:latin typeface="Arial"/>
                <a:ea typeface="Arial"/>
                <a:cs typeface="Arial"/>
                <a:sym typeface="Arial"/>
              </a:defRPr>
            </a:lvl4pPr>
            <a:lvl5pPr indent="-266700" lvl="4" marL="2286000" marR="0" rtl="0" algn="l">
              <a:spcBef>
                <a:spcPts val="0"/>
              </a:spcBef>
              <a:spcAft>
                <a:spcPts val="0"/>
              </a:spcAft>
              <a:buClr>
                <a:srgbClr val="DE9C27"/>
              </a:buClr>
              <a:buSzPts val="600"/>
              <a:buFont typeface="Arial"/>
              <a:buChar char="•"/>
              <a:defRPr b="1" i="0" sz="800" u="none" cap="none" strike="noStrike">
                <a:solidFill>
                  <a:srgbClr val="DE9C27"/>
                </a:solidFill>
                <a:latin typeface="Arial"/>
                <a:ea typeface="Arial"/>
                <a:cs typeface="Arial"/>
                <a:sym typeface="Arial"/>
              </a:defRPr>
            </a:lvl5pPr>
            <a:lvl6pPr indent="-342900" lvl="5" marL="27432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6pPr>
            <a:lvl7pPr indent="-342900" lvl="6" marL="32004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7pPr>
            <a:lvl8pPr indent="-342900" lvl="7" marL="36576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8pPr>
            <a:lvl9pPr indent="-342900" lvl="8" marL="41148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p:cSld name="Image">
    <p:spTree>
      <p:nvGrpSpPr>
        <p:cNvPr id="103" name="Shape 103"/>
        <p:cNvGrpSpPr/>
        <p:nvPr/>
      </p:nvGrpSpPr>
      <p:grpSpPr>
        <a:xfrm>
          <a:off x="0" y="0"/>
          <a:ext cx="0" cy="0"/>
          <a:chOff x="0" y="0"/>
          <a:chExt cx="0" cy="0"/>
        </a:xfrm>
      </p:grpSpPr>
      <p:sp>
        <p:nvSpPr>
          <p:cNvPr id="104" name="Google Shape;104;p20"/>
          <p:cNvSpPr/>
          <p:nvPr>
            <p:ph idx="2" type="pic"/>
          </p:nvPr>
        </p:nvSpPr>
        <p:spPr>
          <a:xfrm>
            <a:off x="0" y="0"/>
            <a:ext cx="9144000" cy="4800600"/>
          </a:xfrm>
          <a:prstGeom prst="rect">
            <a:avLst/>
          </a:prstGeom>
          <a:noFill/>
          <a:ln>
            <a:noFill/>
          </a:ln>
        </p:spPr>
        <p:txBody>
          <a:bodyPr anchorCtr="0" anchor="t" bIns="91425" lIns="91425" spcFirstLastPara="1" rIns="91425" wrap="square" tIns="91425"/>
          <a:lstStyle>
            <a:lvl1pPr indent="-190500" lvl="0" marL="190500" marR="0" rtl="0" algn="l">
              <a:spcBef>
                <a:spcPts val="525"/>
              </a:spcBef>
              <a:spcAft>
                <a:spcPts val="0"/>
              </a:spcAft>
              <a:buClr>
                <a:srgbClr val="575651"/>
              </a:buClr>
              <a:buSzPts val="1800"/>
              <a:buFont typeface="Arial"/>
              <a:buChar char="•"/>
              <a:defRPr b="0" i="0" sz="2400" u="none" cap="none" strike="noStrike">
                <a:solidFill>
                  <a:srgbClr val="575651"/>
                </a:solidFill>
                <a:latin typeface="Georgia"/>
                <a:ea typeface="Georgia"/>
                <a:cs typeface="Georgia"/>
                <a:sym typeface="Georgia"/>
              </a:defRPr>
            </a:lvl1pPr>
            <a:lvl2pPr indent="-190500" lvl="1" marL="190500" marR="0" rtl="0" algn="l">
              <a:spcBef>
                <a:spcPts val="600"/>
              </a:spcBef>
              <a:spcAft>
                <a:spcPts val="0"/>
              </a:spcAft>
              <a:buClr>
                <a:srgbClr val="575651"/>
              </a:buClr>
              <a:buSzPts val="1800"/>
              <a:buFont typeface="Arial"/>
              <a:buChar char="•"/>
              <a:defRPr b="0" i="0" sz="2400" u="none" cap="none" strike="noStrike">
                <a:solidFill>
                  <a:srgbClr val="575651"/>
                </a:solidFill>
                <a:latin typeface="Georgia"/>
                <a:ea typeface="Georgia"/>
                <a:cs typeface="Georgia"/>
                <a:sym typeface="Georgia"/>
              </a:defRPr>
            </a:lvl2pPr>
            <a:lvl3pPr indent="-190500" lvl="2" marL="190500" marR="0" rtl="0" algn="l">
              <a:spcBef>
                <a:spcPts val="600"/>
              </a:spcBef>
              <a:spcAft>
                <a:spcPts val="0"/>
              </a:spcAft>
              <a:buClr>
                <a:srgbClr val="575651"/>
              </a:buClr>
              <a:buSzPts val="1800"/>
              <a:buFont typeface="Arial"/>
              <a:buChar char="•"/>
              <a:defRPr b="0" i="0" sz="2400" u="none" cap="none" strike="noStrike">
                <a:solidFill>
                  <a:srgbClr val="575651"/>
                </a:solidFill>
                <a:latin typeface="Georgia"/>
                <a:ea typeface="Georgia"/>
                <a:cs typeface="Georgia"/>
                <a:sym typeface="Georgia"/>
              </a:defRPr>
            </a:lvl3pPr>
            <a:lvl4pPr indent="-190500" lvl="3" marL="190500" marR="0" rtl="0" algn="l">
              <a:spcBef>
                <a:spcPts val="600"/>
              </a:spcBef>
              <a:spcAft>
                <a:spcPts val="0"/>
              </a:spcAft>
              <a:buClr>
                <a:srgbClr val="575651"/>
              </a:buClr>
              <a:buSzPts val="1800"/>
              <a:buFont typeface="Arial"/>
              <a:buChar char="•"/>
              <a:defRPr b="0" i="0" sz="2400" u="none" cap="none" strike="noStrike">
                <a:solidFill>
                  <a:srgbClr val="575651"/>
                </a:solidFill>
                <a:latin typeface="Georgia"/>
                <a:ea typeface="Georgia"/>
                <a:cs typeface="Georgia"/>
                <a:sym typeface="Georgia"/>
              </a:defRPr>
            </a:lvl4pPr>
            <a:lvl5pPr indent="-190500" lvl="4" marL="190500" marR="0" rtl="0" algn="l">
              <a:spcBef>
                <a:spcPts val="600"/>
              </a:spcBef>
              <a:spcAft>
                <a:spcPts val="0"/>
              </a:spcAft>
              <a:buClr>
                <a:srgbClr val="575651"/>
              </a:buClr>
              <a:buSzPts val="1800"/>
              <a:buFont typeface="Arial"/>
              <a:buChar char="•"/>
              <a:defRPr b="0" i="0" sz="2400" u="none" cap="none" strike="noStrike">
                <a:solidFill>
                  <a:srgbClr val="575651"/>
                </a:solidFill>
                <a:latin typeface="Georgia"/>
                <a:ea typeface="Georgia"/>
                <a:cs typeface="Georgia"/>
                <a:sym typeface="Georgia"/>
              </a:defRPr>
            </a:lvl5pPr>
            <a:lvl6pPr indent="-228600" lvl="5" marL="2514600" marR="0" rtl="0" algn="l">
              <a:spcBef>
                <a:spcPts val="60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6pPr>
            <a:lvl7pPr indent="-228600" lvl="6" marL="29718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7pPr>
            <a:lvl8pPr indent="-228600" lvl="7" marL="34290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8pPr>
            <a:lvl9pPr indent="-228600" lvl="8" marL="38862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OKING Quick Guide">
  <p:cSld name="LOOKING Quick Guide">
    <p:spTree>
      <p:nvGrpSpPr>
        <p:cNvPr id="105" name="Shape 105"/>
        <p:cNvGrpSpPr/>
        <p:nvPr/>
      </p:nvGrpSpPr>
      <p:grpSpPr>
        <a:xfrm>
          <a:off x="0" y="0"/>
          <a:ext cx="0" cy="0"/>
          <a:chOff x="0" y="0"/>
          <a:chExt cx="0" cy="0"/>
        </a:xfrm>
      </p:grpSpPr>
      <p:sp>
        <p:nvSpPr>
          <p:cNvPr id="106" name="Google Shape;106;p21"/>
          <p:cNvSpPr/>
          <p:nvPr/>
        </p:nvSpPr>
        <p:spPr>
          <a:xfrm>
            <a:off x="0" y="0"/>
            <a:ext cx="9144000" cy="342900"/>
          </a:xfrm>
          <a:prstGeom prst="rect">
            <a:avLst/>
          </a:prstGeom>
          <a:solidFill>
            <a:srgbClr val="DE9C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Georgia"/>
              <a:ea typeface="Georgia"/>
              <a:cs typeface="Georgia"/>
              <a:sym typeface="Georgia"/>
            </a:endParaRPr>
          </a:p>
        </p:txBody>
      </p:sp>
      <p:sp>
        <p:nvSpPr>
          <p:cNvPr id="107" name="Google Shape;107;p21"/>
          <p:cNvSpPr txBox="1"/>
          <p:nvPr>
            <p:ph idx="1" type="body"/>
          </p:nvPr>
        </p:nvSpPr>
        <p:spPr>
          <a:xfrm>
            <a:off x="914400" y="116586"/>
            <a:ext cx="7772400" cy="1119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chemeClr val="lt1"/>
              </a:buClr>
              <a:buSzPts val="1400"/>
              <a:buFont typeface="Arial"/>
              <a:buNone/>
              <a:defRPr b="1" i="0" sz="800" u="none" cap="none" strike="noStrike">
                <a:solidFill>
                  <a:schemeClr val="lt1"/>
                </a:solidFill>
                <a:latin typeface="Arial"/>
                <a:ea typeface="Arial"/>
                <a:cs typeface="Arial"/>
                <a:sym typeface="Arial"/>
              </a:defRPr>
            </a:lvl1pPr>
            <a:lvl2pPr indent="-266700" lvl="1" marL="914400" marR="0" rtl="0" algn="l">
              <a:spcBef>
                <a:spcPts val="0"/>
              </a:spcBef>
              <a:spcAft>
                <a:spcPts val="0"/>
              </a:spcAft>
              <a:buClr>
                <a:schemeClr val="lt1"/>
              </a:buClr>
              <a:buSzPts val="600"/>
              <a:buFont typeface="Arial"/>
              <a:buChar char="•"/>
              <a:defRPr b="1" i="0" sz="800" u="none" cap="none" strike="noStrike">
                <a:solidFill>
                  <a:schemeClr val="lt1"/>
                </a:solidFill>
                <a:latin typeface="Arial"/>
                <a:ea typeface="Arial"/>
                <a:cs typeface="Arial"/>
                <a:sym typeface="Arial"/>
              </a:defRPr>
            </a:lvl2pPr>
            <a:lvl3pPr indent="-266700" lvl="2" marL="1371600" marR="0" rtl="0" algn="l">
              <a:spcBef>
                <a:spcPts val="0"/>
              </a:spcBef>
              <a:spcAft>
                <a:spcPts val="0"/>
              </a:spcAft>
              <a:buClr>
                <a:schemeClr val="lt1"/>
              </a:buClr>
              <a:buSzPts val="600"/>
              <a:buFont typeface="Arial"/>
              <a:buChar char="•"/>
              <a:defRPr b="1" i="0" sz="800" u="none" cap="none" strike="noStrike">
                <a:solidFill>
                  <a:schemeClr val="lt1"/>
                </a:solidFill>
                <a:latin typeface="Arial"/>
                <a:ea typeface="Arial"/>
                <a:cs typeface="Arial"/>
                <a:sym typeface="Arial"/>
              </a:defRPr>
            </a:lvl3pPr>
            <a:lvl4pPr indent="-266700" lvl="3" marL="1828800" marR="0" rtl="0" algn="l">
              <a:spcBef>
                <a:spcPts val="0"/>
              </a:spcBef>
              <a:spcAft>
                <a:spcPts val="0"/>
              </a:spcAft>
              <a:buClr>
                <a:schemeClr val="lt1"/>
              </a:buClr>
              <a:buSzPts val="600"/>
              <a:buFont typeface="Arial"/>
              <a:buChar char="•"/>
              <a:defRPr b="1" i="0" sz="800" u="none" cap="none" strike="noStrike">
                <a:solidFill>
                  <a:schemeClr val="lt1"/>
                </a:solidFill>
                <a:latin typeface="Arial"/>
                <a:ea typeface="Arial"/>
                <a:cs typeface="Arial"/>
                <a:sym typeface="Arial"/>
              </a:defRPr>
            </a:lvl4pPr>
            <a:lvl5pPr indent="-266700" lvl="4" marL="2286000" marR="0" rtl="0" algn="l">
              <a:spcBef>
                <a:spcPts val="0"/>
              </a:spcBef>
              <a:spcAft>
                <a:spcPts val="0"/>
              </a:spcAft>
              <a:buClr>
                <a:schemeClr val="lt1"/>
              </a:buClr>
              <a:buSzPts val="600"/>
              <a:buFont typeface="Arial"/>
              <a:buChar char="•"/>
              <a:defRPr b="1" i="0" sz="800" u="none" cap="none" strike="noStrike">
                <a:solidFill>
                  <a:schemeClr val="lt1"/>
                </a:solidFill>
                <a:latin typeface="Arial"/>
                <a:ea typeface="Arial"/>
                <a:cs typeface="Arial"/>
                <a:sym typeface="Arial"/>
              </a:defRPr>
            </a:lvl5pPr>
            <a:lvl6pPr indent="-342900" lvl="5" marL="27432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6pPr>
            <a:lvl7pPr indent="-342900" lvl="6" marL="32004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7pPr>
            <a:lvl8pPr indent="-342900" lvl="7" marL="36576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8pPr>
            <a:lvl9pPr indent="-342900" lvl="8" marL="41148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9pPr>
          </a:lstStyle>
          <a:p/>
        </p:txBody>
      </p:sp>
      <p:sp>
        <p:nvSpPr>
          <p:cNvPr id="108" name="Google Shape;108;p21"/>
          <p:cNvSpPr txBox="1"/>
          <p:nvPr>
            <p:ph idx="2" type="body"/>
          </p:nvPr>
        </p:nvSpPr>
        <p:spPr>
          <a:xfrm>
            <a:off x="685800" y="1085850"/>
            <a:ext cx="8001000" cy="3372000"/>
          </a:xfrm>
          <a:prstGeom prst="rect">
            <a:avLst/>
          </a:prstGeom>
          <a:noFill/>
          <a:ln>
            <a:noFill/>
          </a:ln>
        </p:spPr>
        <p:txBody>
          <a:bodyPr anchorCtr="0" anchor="t" bIns="91425" lIns="91425" spcFirstLastPara="1" rIns="91425" wrap="square" tIns="91425"/>
          <a:lstStyle>
            <a:lvl1pPr indent="-342900" lvl="0" marL="457200" marR="0" rtl="0" algn="l">
              <a:spcBef>
                <a:spcPts val="525"/>
              </a:spcBef>
              <a:spcAft>
                <a:spcPts val="0"/>
              </a:spcAft>
              <a:buClr>
                <a:srgbClr val="4F5043"/>
              </a:buClr>
              <a:buSzPts val="1800"/>
              <a:buFont typeface="Arial"/>
              <a:buChar char="•"/>
              <a:defRPr b="0" i="0" sz="2400" u="none" cap="none" strike="noStrike">
                <a:solidFill>
                  <a:srgbClr val="4F5043"/>
                </a:solidFill>
                <a:latin typeface="Georgia"/>
                <a:ea typeface="Georgia"/>
                <a:cs typeface="Georgia"/>
                <a:sym typeface="Georgia"/>
              </a:defRPr>
            </a:lvl1pPr>
            <a:lvl2pPr indent="-342900" lvl="1" marL="914400" marR="0" rtl="0" algn="l">
              <a:spcBef>
                <a:spcPts val="600"/>
              </a:spcBef>
              <a:spcAft>
                <a:spcPts val="0"/>
              </a:spcAft>
              <a:buClr>
                <a:srgbClr val="4F5043"/>
              </a:buClr>
              <a:buSzPts val="1800"/>
              <a:buFont typeface="Arial"/>
              <a:buChar char="•"/>
              <a:defRPr b="0" i="0" sz="2400" u="none" cap="none" strike="noStrike">
                <a:solidFill>
                  <a:srgbClr val="4F5043"/>
                </a:solidFill>
                <a:latin typeface="Georgia"/>
                <a:ea typeface="Georgia"/>
                <a:cs typeface="Georgia"/>
                <a:sym typeface="Georgia"/>
              </a:defRPr>
            </a:lvl2pPr>
            <a:lvl3pPr indent="-342900" lvl="2" marL="1371600" marR="0" rtl="0" algn="l">
              <a:spcBef>
                <a:spcPts val="600"/>
              </a:spcBef>
              <a:spcAft>
                <a:spcPts val="0"/>
              </a:spcAft>
              <a:buClr>
                <a:srgbClr val="4F5043"/>
              </a:buClr>
              <a:buSzPts val="1800"/>
              <a:buFont typeface="Arial"/>
              <a:buChar char="•"/>
              <a:defRPr b="0" i="0" sz="2400" u="none" cap="none" strike="noStrike">
                <a:solidFill>
                  <a:srgbClr val="4F5043"/>
                </a:solidFill>
                <a:latin typeface="Georgia"/>
                <a:ea typeface="Georgia"/>
                <a:cs typeface="Georgia"/>
                <a:sym typeface="Georgia"/>
              </a:defRPr>
            </a:lvl3pPr>
            <a:lvl4pPr indent="-342900" lvl="3" marL="1828800" marR="0" rtl="0" algn="l">
              <a:lnSpc>
                <a:spcPct val="100000"/>
              </a:lnSpc>
              <a:spcBef>
                <a:spcPts val="600"/>
              </a:spcBef>
              <a:spcAft>
                <a:spcPts val="0"/>
              </a:spcAft>
              <a:buClr>
                <a:srgbClr val="4F5043"/>
              </a:buClr>
              <a:buSzPts val="1800"/>
              <a:buFont typeface="Arial"/>
              <a:buChar char="•"/>
              <a:defRPr b="0" i="0" sz="2400" u="none" cap="none" strike="noStrike">
                <a:solidFill>
                  <a:srgbClr val="4F5043"/>
                </a:solidFill>
                <a:latin typeface="Georgia"/>
                <a:ea typeface="Georgia"/>
                <a:cs typeface="Georgia"/>
                <a:sym typeface="Georgia"/>
              </a:defRPr>
            </a:lvl4pPr>
            <a:lvl5pPr indent="-342900" lvl="4" marL="2286000" marR="0" rtl="0" algn="l">
              <a:spcBef>
                <a:spcPts val="600"/>
              </a:spcBef>
              <a:spcAft>
                <a:spcPts val="0"/>
              </a:spcAft>
              <a:buClr>
                <a:srgbClr val="4F5043"/>
              </a:buClr>
              <a:buSzPts val="1800"/>
              <a:buFont typeface="Arial"/>
              <a:buChar char="•"/>
              <a:defRPr b="0" i="0" sz="2400" u="none" cap="none" strike="noStrike">
                <a:solidFill>
                  <a:srgbClr val="4F5043"/>
                </a:solidFill>
                <a:latin typeface="Georgia"/>
                <a:ea typeface="Georgia"/>
                <a:cs typeface="Georgia"/>
                <a:sym typeface="Georgia"/>
              </a:defRPr>
            </a:lvl5pPr>
            <a:lvl6pPr indent="-342900" lvl="5" marL="2743200" marR="0" rtl="0" algn="l">
              <a:spcBef>
                <a:spcPts val="60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6pPr>
            <a:lvl7pPr indent="-342900" lvl="6" marL="32004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7pPr>
            <a:lvl8pPr indent="-342900" lvl="7" marL="36576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8pPr>
            <a:lvl9pPr indent="-342900" lvl="8" marL="41148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9pPr>
          </a:lstStyle>
          <a:p/>
        </p:txBody>
      </p:sp>
      <p:sp>
        <p:nvSpPr>
          <p:cNvPr id="109" name="Google Shape;109;p21"/>
          <p:cNvSpPr txBox="1"/>
          <p:nvPr/>
        </p:nvSpPr>
        <p:spPr>
          <a:xfrm>
            <a:off x="914400" y="685800"/>
            <a:ext cx="13815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F5043"/>
              </a:buClr>
              <a:buFont typeface="Arial"/>
              <a:buNone/>
            </a:pPr>
            <a:r>
              <a:rPr b="1" i="0" lang="en" sz="1400">
                <a:solidFill>
                  <a:srgbClr val="4F5043"/>
                </a:solidFill>
                <a:latin typeface="Arial"/>
                <a:ea typeface="Arial"/>
                <a:cs typeface="Arial"/>
                <a:sym typeface="Arial"/>
              </a:rPr>
              <a:t>QUICK GUIDE</a:t>
            </a:r>
            <a:endParaRPr sz="2400">
              <a:solidFill>
                <a:srgbClr val="4F5043"/>
              </a:solidFill>
              <a:latin typeface="Georgia"/>
              <a:ea typeface="Georgia"/>
              <a:cs typeface="Georgia"/>
              <a:sym typeface="Georgi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OKING Helpful Hints">
  <p:cSld name="LOOKING Helpful Hints">
    <p:spTree>
      <p:nvGrpSpPr>
        <p:cNvPr id="110" name="Shape 110"/>
        <p:cNvGrpSpPr/>
        <p:nvPr/>
      </p:nvGrpSpPr>
      <p:grpSpPr>
        <a:xfrm>
          <a:off x="0" y="0"/>
          <a:ext cx="0" cy="0"/>
          <a:chOff x="0" y="0"/>
          <a:chExt cx="0" cy="0"/>
        </a:xfrm>
      </p:grpSpPr>
      <p:sp>
        <p:nvSpPr>
          <p:cNvPr id="111" name="Google Shape;111;p22"/>
          <p:cNvSpPr/>
          <p:nvPr/>
        </p:nvSpPr>
        <p:spPr>
          <a:xfrm>
            <a:off x="0" y="0"/>
            <a:ext cx="9144000" cy="342900"/>
          </a:xfrm>
          <a:prstGeom prst="rect">
            <a:avLst/>
          </a:prstGeom>
          <a:solidFill>
            <a:srgbClr val="DE9C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Georgia"/>
              <a:ea typeface="Georgia"/>
              <a:cs typeface="Georgia"/>
              <a:sym typeface="Georgia"/>
            </a:endParaRPr>
          </a:p>
        </p:txBody>
      </p:sp>
      <p:sp>
        <p:nvSpPr>
          <p:cNvPr id="112" name="Google Shape;112;p22"/>
          <p:cNvSpPr txBox="1"/>
          <p:nvPr>
            <p:ph idx="1" type="body"/>
          </p:nvPr>
        </p:nvSpPr>
        <p:spPr>
          <a:xfrm>
            <a:off x="914400" y="116586"/>
            <a:ext cx="7772400" cy="1119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chemeClr val="lt1"/>
              </a:buClr>
              <a:buSzPts val="1400"/>
              <a:buFont typeface="Arial"/>
              <a:buNone/>
              <a:defRPr b="1" i="0" sz="800" u="none" cap="none" strike="noStrike">
                <a:solidFill>
                  <a:schemeClr val="lt1"/>
                </a:solidFill>
                <a:latin typeface="Arial"/>
                <a:ea typeface="Arial"/>
                <a:cs typeface="Arial"/>
                <a:sym typeface="Arial"/>
              </a:defRPr>
            </a:lvl1pPr>
            <a:lvl2pPr indent="-266700" lvl="1" marL="914400" marR="0" rtl="0" algn="l">
              <a:spcBef>
                <a:spcPts val="0"/>
              </a:spcBef>
              <a:spcAft>
                <a:spcPts val="0"/>
              </a:spcAft>
              <a:buClr>
                <a:schemeClr val="lt1"/>
              </a:buClr>
              <a:buSzPts val="600"/>
              <a:buFont typeface="Arial"/>
              <a:buChar char="•"/>
              <a:defRPr b="1" i="0" sz="800" u="none" cap="none" strike="noStrike">
                <a:solidFill>
                  <a:schemeClr val="lt1"/>
                </a:solidFill>
                <a:latin typeface="Arial"/>
                <a:ea typeface="Arial"/>
                <a:cs typeface="Arial"/>
                <a:sym typeface="Arial"/>
              </a:defRPr>
            </a:lvl2pPr>
            <a:lvl3pPr indent="-266700" lvl="2" marL="1371600" marR="0" rtl="0" algn="l">
              <a:spcBef>
                <a:spcPts val="0"/>
              </a:spcBef>
              <a:spcAft>
                <a:spcPts val="0"/>
              </a:spcAft>
              <a:buClr>
                <a:schemeClr val="lt1"/>
              </a:buClr>
              <a:buSzPts val="600"/>
              <a:buFont typeface="Arial"/>
              <a:buChar char="•"/>
              <a:defRPr b="1" i="0" sz="800" u="none" cap="none" strike="noStrike">
                <a:solidFill>
                  <a:schemeClr val="lt1"/>
                </a:solidFill>
                <a:latin typeface="Arial"/>
                <a:ea typeface="Arial"/>
                <a:cs typeface="Arial"/>
                <a:sym typeface="Arial"/>
              </a:defRPr>
            </a:lvl3pPr>
            <a:lvl4pPr indent="-266700" lvl="3" marL="1828800" marR="0" rtl="0" algn="l">
              <a:spcBef>
                <a:spcPts val="0"/>
              </a:spcBef>
              <a:spcAft>
                <a:spcPts val="0"/>
              </a:spcAft>
              <a:buClr>
                <a:schemeClr val="lt1"/>
              </a:buClr>
              <a:buSzPts val="600"/>
              <a:buFont typeface="Arial"/>
              <a:buChar char="•"/>
              <a:defRPr b="1" i="0" sz="800" u="none" cap="none" strike="noStrike">
                <a:solidFill>
                  <a:schemeClr val="lt1"/>
                </a:solidFill>
                <a:latin typeface="Arial"/>
                <a:ea typeface="Arial"/>
                <a:cs typeface="Arial"/>
                <a:sym typeface="Arial"/>
              </a:defRPr>
            </a:lvl4pPr>
            <a:lvl5pPr indent="-266700" lvl="4" marL="2286000" marR="0" rtl="0" algn="l">
              <a:spcBef>
                <a:spcPts val="0"/>
              </a:spcBef>
              <a:spcAft>
                <a:spcPts val="0"/>
              </a:spcAft>
              <a:buClr>
                <a:schemeClr val="lt1"/>
              </a:buClr>
              <a:buSzPts val="600"/>
              <a:buFont typeface="Arial"/>
              <a:buChar char="•"/>
              <a:defRPr b="1" i="0" sz="800" u="none" cap="none" strike="noStrike">
                <a:solidFill>
                  <a:schemeClr val="lt1"/>
                </a:solidFill>
                <a:latin typeface="Arial"/>
                <a:ea typeface="Arial"/>
                <a:cs typeface="Arial"/>
                <a:sym typeface="Arial"/>
              </a:defRPr>
            </a:lvl5pPr>
            <a:lvl6pPr indent="-342900" lvl="5" marL="27432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6pPr>
            <a:lvl7pPr indent="-342900" lvl="6" marL="32004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7pPr>
            <a:lvl8pPr indent="-342900" lvl="7" marL="36576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8pPr>
            <a:lvl9pPr indent="-342900" lvl="8" marL="41148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9pPr>
          </a:lstStyle>
          <a:p/>
        </p:txBody>
      </p:sp>
      <p:sp>
        <p:nvSpPr>
          <p:cNvPr id="113" name="Google Shape;113;p22"/>
          <p:cNvSpPr txBox="1"/>
          <p:nvPr>
            <p:ph idx="2" type="body"/>
          </p:nvPr>
        </p:nvSpPr>
        <p:spPr>
          <a:xfrm>
            <a:off x="685800" y="1085850"/>
            <a:ext cx="8001000" cy="3372000"/>
          </a:xfrm>
          <a:prstGeom prst="rect">
            <a:avLst/>
          </a:prstGeom>
          <a:noFill/>
          <a:ln>
            <a:noFill/>
          </a:ln>
        </p:spPr>
        <p:txBody>
          <a:bodyPr anchorCtr="0" anchor="t" bIns="91425" lIns="91425" spcFirstLastPara="1" rIns="91425" wrap="square" tIns="91425"/>
          <a:lstStyle>
            <a:lvl1pPr indent="-342900" lvl="0" marL="457200" marR="0" rtl="0" algn="l">
              <a:spcBef>
                <a:spcPts val="525"/>
              </a:spcBef>
              <a:spcAft>
                <a:spcPts val="0"/>
              </a:spcAft>
              <a:buClr>
                <a:srgbClr val="4F5043"/>
              </a:buClr>
              <a:buSzPts val="1800"/>
              <a:buFont typeface="Arial"/>
              <a:buChar char="•"/>
              <a:defRPr b="0" i="0" sz="2400" u="none" cap="none" strike="noStrike">
                <a:solidFill>
                  <a:srgbClr val="4F5043"/>
                </a:solidFill>
                <a:latin typeface="Georgia"/>
                <a:ea typeface="Georgia"/>
                <a:cs typeface="Georgia"/>
                <a:sym typeface="Georgia"/>
              </a:defRPr>
            </a:lvl1pPr>
            <a:lvl2pPr indent="-342900" lvl="1" marL="914400" marR="0" rtl="0" algn="l">
              <a:spcBef>
                <a:spcPts val="600"/>
              </a:spcBef>
              <a:spcAft>
                <a:spcPts val="0"/>
              </a:spcAft>
              <a:buClr>
                <a:srgbClr val="4F5043"/>
              </a:buClr>
              <a:buSzPts val="1800"/>
              <a:buFont typeface="Arial"/>
              <a:buChar char="•"/>
              <a:defRPr b="0" i="0" sz="2400" u="none" cap="none" strike="noStrike">
                <a:solidFill>
                  <a:srgbClr val="4F5043"/>
                </a:solidFill>
                <a:latin typeface="Georgia"/>
                <a:ea typeface="Georgia"/>
                <a:cs typeface="Georgia"/>
                <a:sym typeface="Georgia"/>
              </a:defRPr>
            </a:lvl2pPr>
            <a:lvl3pPr indent="-342900" lvl="2" marL="1371600" marR="0" rtl="0" algn="l">
              <a:spcBef>
                <a:spcPts val="600"/>
              </a:spcBef>
              <a:spcAft>
                <a:spcPts val="0"/>
              </a:spcAft>
              <a:buClr>
                <a:srgbClr val="4F5043"/>
              </a:buClr>
              <a:buSzPts val="1800"/>
              <a:buFont typeface="Arial"/>
              <a:buChar char="•"/>
              <a:defRPr b="0" i="0" sz="2400" u="none" cap="none" strike="noStrike">
                <a:solidFill>
                  <a:srgbClr val="4F5043"/>
                </a:solidFill>
                <a:latin typeface="Georgia"/>
                <a:ea typeface="Georgia"/>
                <a:cs typeface="Georgia"/>
                <a:sym typeface="Georgia"/>
              </a:defRPr>
            </a:lvl3pPr>
            <a:lvl4pPr indent="-342900" lvl="3" marL="1828800" marR="0" rtl="0" algn="l">
              <a:lnSpc>
                <a:spcPct val="100000"/>
              </a:lnSpc>
              <a:spcBef>
                <a:spcPts val="600"/>
              </a:spcBef>
              <a:spcAft>
                <a:spcPts val="0"/>
              </a:spcAft>
              <a:buClr>
                <a:srgbClr val="4F5043"/>
              </a:buClr>
              <a:buSzPts val="1800"/>
              <a:buFont typeface="Arial"/>
              <a:buChar char="•"/>
              <a:defRPr b="0" i="0" sz="2400" u="none" cap="none" strike="noStrike">
                <a:solidFill>
                  <a:srgbClr val="4F5043"/>
                </a:solidFill>
                <a:latin typeface="Georgia"/>
                <a:ea typeface="Georgia"/>
                <a:cs typeface="Georgia"/>
                <a:sym typeface="Georgia"/>
              </a:defRPr>
            </a:lvl4pPr>
            <a:lvl5pPr indent="-342900" lvl="4" marL="2286000" marR="0" rtl="0" algn="l">
              <a:spcBef>
                <a:spcPts val="600"/>
              </a:spcBef>
              <a:spcAft>
                <a:spcPts val="0"/>
              </a:spcAft>
              <a:buClr>
                <a:srgbClr val="4F5043"/>
              </a:buClr>
              <a:buSzPts val="1800"/>
              <a:buFont typeface="Arial"/>
              <a:buChar char="•"/>
              <a:defRPr b="0" i="0" sz="2400" u="none" cap="none" strike="noStrike">
                <a:solidFill>
                  <a:srgbClr val="4F5043"/>
                </a:solidFill>
                <a:latin typeface="Georgia"/>
                <a:ea typeface="Georgia"/>
                <a:cs typeface="Georgia"/>
                <a:sym typeface="Georgia"/>
              </a:defRPr>
            </a:lvl5pPr>
            <a:lvl6pPr indent="-342900" lvl="5" marL="2743200" marR="0" rtl="0" algn="l">
              <a:spcBef>
                <a:spcPts val="60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6pPr>
            <a:lvl7pPr indent="-342900" lvl="6" marL="32004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7pPr>
            <a:lvl8pPr indent="-342900" lvl="7" marL="36576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8pPr>
            <a:lvl9pPr indent="-342900" lvl="8" marL="41148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9pPr>
          </a:lstStyle>
          <a:p/>
        </p:txBody>
      </p:sp>
      <p:sp>
        <p:nvSpPr>
          <p:cNvPr id="114" name="Google Shape;114;p22"/>
          <p:cNvSpPr txBox="1"/>
          <p:nvPr/>
        </p:nvSpPr>
        <p:spPr>
          <a:xfrm>
            <a:off x="914400" y="685800"/>
            <a:ext cx="19050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F5043"/>
              </a:buClr>
              <a:buFont typeface="Arial"/>
              <a:buNone/>
            </a:pPr>
            <a:r>
              <a:rPr b="1" i="0" lang="en" sz="1400">
                <a:solidFill>
                  <a:srgbClr val="4F5043"/>
                </a:solidFill>
                <a:latin typeface="Arial"/>
                <a:ea typeface="Arial"/>
                <a:cs typeface="Arial"/>
                <a:sym typeface="Arial"/>
              </a:rPr>
              <a:t>HELPFUL HINTS</a:t>
            </a:r>
            <a:endParaRPr sz="2400">
              <a:solidFill>
                <a:srgbClr val="4F5043"/>
              </a:solidFill>
              <a:latin typeface="Georgia"/>
              <a:ea typeface="Georgia"/>
              <a:cs typeface="Georgia"/>
              <a:sym typeface="Georgi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808175" y="38125"/>
            <a:ext cx="7524600" cy="7062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 name="Google Shape;15;p3"/>
          <p:cNvSpPr txBox="1"/>
          <p:nvPr>
            <p:ph idx="1" type="body"/>
          </p:nvPr>
        </p:nvSpPr>
        <p:spPr>
          <a:xfrm>
            <a:off x="457200" y="907675"/>
            <a:ext cx="8229600" cy="40182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6" name="Google Shape;16;p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logo.png" id="17" name="Google Shape;17;p3"/>
          <p:cNvPicPr preferRelativeResize="0"/>
          <p:nvPr/>
        </p:nvPicPr>
        <p:blipFill rotWithShape="1">
          <a:blip r:embed="rId2">
            <a:alphaModFix/>
          </a:blip>
          <a:srcRect b="0" l="0" r="0" t="0"/>
          <a:stretch/>
        </p:blipFill>
        <p:spPr>
          <a:xfrm>
            <a:off x="8413776" y="127375"/>
            <a:ext cx="579000" cy="579000"/>
          </a:xfrm>
          <a:prstGeom prst="rect">
            <a:avLst/>
          </a:prstGeom>
          <a:noFill/>
          <a:ln>
            <a:noFill/>
          </a:ln>
        </p:spPr>
      </p:pic>
      <p:sp>
        <p:nvSpPr>
          <p:cNvPr id="18" name="Google Shape;18;p3"/>
          <p:cNvSpPr/>
          <p:nvPr/>
        </p:nvSpPr>
        <p:spPr>
          <a:xfrm>
            <a:off x="-30325" y="127375"/>
            <a:ext cx="838500" cy="5277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OKING Benefits">
  <p:cSld name="LOOKING Benefits">
    <p:spTree>
      <p:nvGrpSpPr>
        <p:cNvPr id="115" name="Shape 115"/>
        <p:cNvGrpSpPr/>
        <p:nvPr/>
      </p:nvGrpSpPr>
      <p:grpSpPr>
        <a:xfrm>
          <a:off x="0" y="0"/>
          <a:ext cx="0" cy="0"/>
          <a:chOff x="0" y="0"/>
          <a:chExt cx="0" cy="0"/>
        </a:xfrm>
      </p:grpSpPr>
      <p:sp>
        <p:nvSpPr>
          <p:cNvPr id="116" name="Google Shape;116;p23"/>
          <p:cNvSpPr/>
          <p:nvPr/>
        </p:nvSpPr>
        <p:spPr>
          <a:xfrm>
            <a:off x="0" y="0"/>
            <a:ext cx="9144000" cy="4800600"/>
          </a:xfrm>
          <a:prstGeom prst="rect">
            <a:avLst/>
          </a:prstGeom>
          <a:solidFill>
            <a:srgbClr val="DE9C2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Georgia"/>
              <a:ea typeface="Georgia"/>
              <a:cs typeface="Georgia"/>
              <a:sym typeface="Georgia"/>
            </a:endParaRPr>
          </a:p>
        </p:txBody>
      </p:sp>
      <p:sp>
        <p:nvSpPr>
          <p:cNvPr id="117" name="Google Shape;117;p23"/>
          <p:cNvSpPr/>
          <p:nvPr/>
        </p:nvSpPr>
        <p:spPr>
          <a:xfrm>
            <a:off x="1676400" y="0"/>
            <a:ext cx="7467600" cy="685800"/>
          </a:xfrm>
          <a:prstGeom prst="rect">
            <a:avLst/>
          </a:prstGeom>
          <a:solidFill>
            <a:schemeClr val="lt1">
              <a:alpha val="7451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Georgia"/>
              <a:ea typeface="Georgia"/>
              <a:cs typeface="Georgia"/>
              <a:sym typeface="Georgia"/>
            </a:endParaRPr>
          </a:p>
        </p:txBody>
      </p:sp>
      <p:sp>
        <p:nvSpPr>
          <p:cNvPr id="118" name="Google Shape;118;p23"/>
          <p:cNvSpPr/>
          <p:nvPr/>
        </p:nvSpPr>
        <p:spPr>
          <a:xfrm>
            <a:off x="1" y="0"/>
            <a:ext cx="1645800" cy="685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Georgia"/>
              <a:ea typeface="Georgia"/>
              <a:cs typeface="Georgia"/>
              <a:sym typeface="Georgia"/>
            </a:endParaRPr>
          </a:p>
        </p:txBody>
      </p:sp>
      <p:sp>
        <p:nvSpPr>
          <p:cNvPr id="119" name="Google Shape;119;p23"/>
          <p:cNvSpPr txBox="1"/>
          <p:nvPr>
            <p:ph idx="1" type="body"/>
          </p:nvPr>
        </p:nvSpPr>
        <p:spPr>
          <a:xfrm>
            <a:off x="1965960" y="240030"/>
            <a:ext cx="6702600" cy="342900"/>
          </a:xfrm>
          <a:prstGeom prst="rect">
            <a:avLst/>
          </a:prstGeom>
          <a:noFill/>
          <a:ln>
            <a:noFill/>
          </a:ln>
        </p:spPr>
        <p:txBody>
          <a:bodyPr anchorCtr="0" anchor="t" bIns="91425" lIns="91425" spcFirstLastPara="1" rIns="91425" wrap="square" tIns="91425"/>
          <a:lstStyle>
            <a:lvl1pPr indent="-228600" lvl="0" marL="457200" marR="0" rtl="0" algn="l">
              <a:spcBef>
                <a:spcPts val="525"/>
              </a:spcBef>
              <a:spcAft>
                <a:spcPts val="0"/>
              </a:spcAft>
              <a:buClr>
                <a:srgbClr val="575651"/>
              </a:buClr>
              <a:buSzPts val="1400"/>
              <a:buFont typeface="Arial"/>
              <a:buNone/>
              <a:defRPr b="0" i="0" sz="2400" u="none" cap="none" strike="noStrike">
                <a:solidFill>
                  <a:srgbClr val="575651"/>
                </a:solidFill>
                <a:latin typeface="Georgia"/>
                <a:ea typeface="Georgia"/>
                <a:cs typeface="Georgia"/>
                <a:sym typeface="Georgia"/>
              </a:defRPr>
            </a:lvl1pPr>
            <a:lvl2pPr indent="-228600" lvl="1" marL="914400" marR="0" rtl="0" algn="l">
              <a:lnSpc>
                <a:spcPct val="100000"/>
              </a:lnSpc>
              <a:spcBef>
                <a:spcPts val="600"/>
              </a:spcBef>
              <a:spcAft>
                <a:spcPts val="0"/>
              </a:spcAft>
              <a:buClr>
                <a:srgbClr val="4F5043"/>
              </a:buClr>
              <a:buSzPts val="1400"/>
              <a:buFont typeface="Arial"/>
              <a:buNone/>
              <a:defRPr b="0" i="0" sz="2400" u="none" cap="none" strike="noStrike">
                <a:solidFill>
                  <a:srgbClr val="4F5043"/>
                </a:solidFill>
                <a:latin typeface="Georgia"/>
                <a:ea typeface="Georgia"/>
                <a:cs typeface="Georgia"/>
                <a:sym typeface="Georgia"/>
              </a:defRPr>
            </a:lvl2pPr>
            <a:lvl3pPr indent="-228600" lvl="2" marL="1371600" marR="0" rtl="0" algn="l">
              <a:lnSpc>
                <a:spcPct val="100000"/>
              </a:lnSpc>
              <a:spcBef>
                <a:spcPts val="0"/>
              </a:spcBef>
              <a:spcAft>
                <a:spcPts val="0"/>
              </a:spcAft>
              <a:buClr>
                <a:schemeClr val="lt1"/>
              </a:buClr>
              <a:buSzPts val="1400"/>
              <a:buFont typeface="Arial"/>
              <a:buNone/>
              <a:defRPr b="0" i="0" sz="4200" u="none" cap="none" strike="noStrike">
                <a:solidFill>
                  <a:schemeClr val="lt1"/>
                </a:solidFill>
                <a:latin typeface="Georgia"/>
                <a:ea typeface="Georgia"/>
                <a:cs typeface="Georgia"/>
                <a:sym typeface="Georgia"/>
              </a:defRPr>
            </a:lvl3pPr>
            <a:lvl4pPr indent="-228600" lvl="3" marL="1828800" marR="0" rtl="0" algn="l">
              <a:lnSpc>
                <a:spcPct val="100000"/>
              </a:lnSpc>
              <a:spcBef>
                <a:spcPts val="2400"/>
              </a:spcBef>
              <a:spcAft>
                <a:spcPts val="0"/>
              </a:spcAft>
              <a:buClr>
                <a:schemeClr val="lt1"/>
              </a:buClr>
              <a:buSzPts val="1400"/>
              <a:buFont typeface="Arial"/>
              <a:buNone/>
              <a:defRPr b="0" i="0" sz="4200" u="none" cap="none" strike="noStrike">
                <a:solidFill>
                  <a:schemeClr val="lt1"/>
                </a:solidFill>
                <a:latin typeface="Georgia"/>
                <a:ea typeface="Georgia"/>
                <a:cs typeface="Georgia"/>
                <a:sym typeface="Georgia"/>
              </a:defRPr>
            </a:lvl4pPr>
            <a:lvl5pPr indent="-228600" lvl="4" marL="2286000" marR="0" rtl="0" algn="l">
              <a:lnSpc>
                <a:spcPct val="100000"/>
              </a:lnSpc>
              <a:spcBef>
                <a:spcPts val="2400"/>
              </a:spcBef>
              <a:spcAft>
                <a:spcPts val="0"/>
              </a:spcAft>
              <a:buClr>
                <a:schemeClr val="lt1"/>
              </a:buClr>
              <a:buSzPts val="1400"/>
              <a:buFont typeface="Arial"/>
              <a:buNone/>
              <a:defRPr b="0" i="0" sz="4200" u="none" cap="none" strike="noStrike">
                <a:solidFill>
                  <a:schemeClr val="lt1"/>
                </a:solidFill>
                <a:latin typeface="Georgia"/>
                <a:ea typeface="Georgia"/>
                <a:cs typeface="Georgia"/>
                <a:sym typeface="Georgia"/>
              </a:defRPr>
            </a:lvl5pPr>
            <a:lvl6pPr indent="-342900" lvl="5" marL="2743200" marR="0" rtl="0" algn="l">
              <a:spcBef>
                <a:spcPts val="240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6pPr>
            <a:lvl7pPr indent="-342900" lvl="6" marL="32004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7pPr>
            <a:lvl8pPr indent="-342900" lvl="7" marL="36576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8pPr>
            <a:lvl9pPr indent="-342900" lvl="8" marL="41148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9pPr>
          </a:lstStyle>
          <a:p/>
        </p:txBody>
      </p:sp>
      <p:sp>
        <p:nvSpPr>
          <p:cNvPr id="120" name="Google Shape;120;p23"/>
          <p:cNvSpPr/>
          <p:nvPr/>
        </p:nvSpPr>
        <p:spPr>
          <a:xfrm rot="5400000">
            <a:off x="1296451" y="334352"/>
            <a:ext cx="714300" cy="45600"/>
          </a:xfrm>
          <a:prstGeom prst="rect">
            <a:avLst/>
          </a:prstGeom>
          <a:solidFill>
            <a:srgbClr val="DE9C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t/>
            </a:r>
            <a:endParaRPr b="0" i="0" sz="2400" u="none" cap="none" strike="noStrike">
              <a:solidFill>
                <a:schemeClr val="dk1"/>
              </a:solidFill>
              <a:latin typeface="Georgia"/>
              <a:ea typeface="Georgia"/>
              <a:cs typeface="Georgia"/>
              <a:sym typeface="Georgia"/>
            </a:endParaRPr>
          </a:p>
        </p:txBody>
      </p:sp>
      <p:sp>
        <p:nvSpPr>
          <p:cNvPr id="121" name="Google Shape;121;p23"/>
          <p:cNvSpPr txBox="1"/>
          <p:nvPr/>
        </p:nvSpPr>
        <p:spPr>
          <a:xfrm>
            <a:off x="601472" y="171450"/>
            <a:ext cx="1074900" cy="92100"/>
          </a:xfrm>
          <a:prstGeom prst="rect">
            <a:avLst/>
          </a:prstGeom>
          <a:noFill/>
          <a:ln>
            <a:noFill/>
          </a:ln>
        </p:spPr>
        <p:txBody>
          <a:bodyPr anchorCtr="0" anchor="t" bIns="0" lIns="0" spcFirstLastPara="1" rIns="0" wrap="square" tIns="0">
            <a:noAutofit/>
          </a:bodyPr>
          <a:lstStyle/>
          <a:p>
            <a:pPr indent="-228600" lvl="0" marL="228600" marR="0" rtl="0" algn="l">
              <a:spcBef>
                <a:spcPts val="0"/>
              </a:spcBef>
              <a:spcAft>
                <a:spcPts val="0"/>
              </a:spcAft>
              <a:buNone/>
            </a:pPr>
            <a:r>
              <a:rPr b="1" lang="en" sz="800">
                <a:solidFill>
                  <a:srgbClr val="E9AA4B"/>
                </a:solidFill>
                <a:latin typeface="Arial"/>
                <a:ea typeface="Arial"/>
                <a:cs typeface="Arial"/>
                <a:sym typeface="Arial"/>
              </a:rPr>
              <a:t>LOOKING</a:t>
            </a:r>
            <a:endParaRPr b="1" sz="800">
              <a:solidFill>
                <a:srgbClr val="E9AA4B"/>
              </a:solidFill>
              <a:latin typeface="Arial"/>
              <a:ea typeface="Arial"/>
              <a:cs typeface="Arial"/>
              <a:sym typeface="Arial"/>
            </a:endParaRPr>
          </a:p>
        </p:txBody>
      </p:sp>
      <p:pic>
        <p:nvPicPr>
          <p:cNvPr descr="looking_icon.png" id="122" name="Google Shape;122;p23"/>
          <p:cNvPicPr preferRelativeResize="0"/>
          <p:nvPr/>
        </p:nvPicPr>
        <p:blipFill rotWithShape="1">
          <a:blip r:embed="rId2">
            <a:alphaModFix/>
          </a:blip>
          <a:srcRect b="0" l="0" r="0" t="0"/>
          <a:stretch/>
        </p:blipFill>
        <p:spPr>
          <a:xfrm>
            <a:off x="192024" y="89154"/>
            <a:ext cx="257100" cy="257100"/>
          </a:xfrm>
          <a:prstGeom prst="rect">
            <a:avLst/>
          </a:prstGeom>
          <a:noFill/>
          <a:ln>
            <a:noFill/>
          </a:ln>
        </p:spPr>
      </p:pic>
      <p:sp>
        <p:nvSpPr>
          <p:cNvPr id="123" name="Google Shape;123;p23"/>
          <p:cNvSpPr txBox="1"/>
          <p:nvPr>
            <p:ph idx="2" type="body"/>
          </p:nvPr>
        </p:nvSpPr>
        <p:spPr>
          <a:xfrm>
            <a:off x="1752600" y="1428750"/>
            <a:ext cx="7162800" cy="1600200"/>
          </a:xfrm>
          <a:prstGeom prst="rect">
            <a:avLst/>
          </a:prstGeom>
          <a:noFill/>
          <a:ln>
            <a:noFill/>
          </a:ln>
        </p:spPr>
        <p:txBody>
          <a:bodyPr anchorCtr="0" anchor="t" bIns="91425" lIns="91425" spcFirstLastPara="1" rIns="91425" wrap="square" tIns="91425"/>
          <a:lstStyle>
            <a:lvl1pPr indent="-342900" lvl="0" marL="457200" marR="0" rtl="0" algn="l">
              <a:spcBef>
                <a:spcPts val="525"/>
              </a:spcBef>
              <a:spcAft>
                <a:spcPts val="0"/>
              </a:spcAft>
              <a:buClr>
                <a:srgbClr val="FFFFFF"/>
              </a:buClr>
              <a:buSzPts val="1800"/>
              <a:buFont typeface="Arial"/>
              <a:buChar char="•"/>
              <a:defRPr b="0" i="0" sz="2400" u="none" cap="none" strike="noStrike">
                <a:solidFill>
                  <a:srgbClr val="FFFFFF"/>
                </a:solidFill>
                <a:latin typeface="Georgia"/>
                <a:ea typeface="Georgia"/>
                <a:cs typeface="Georgia"/>
                <a:sym typeface="Georgia"/>
              </a:defRPr>
            </a:lvl1pPr>
            <a:lvl2pPr indent="-342900" lvl="1" marL="914400" marR="0" rtl="0" algn="l">
              <a:spcBef>
                <a:spcPts val="600"/>
              </a:spcBef>
              <a:spcAft>
                <a:spcPts val="0"/>
              </a:spcAft>
              <a:buClr>
                <a:srgbClr val="FFFFFF"/>
              </a:buClr>
              <a:buSzPts val="1800"/>
              <a:buFont typeface="Arial"/>
              <a:buChar char="•"/>
              <a:defRPr b="0" i="0" sz="2400" u="none" cap="none" strike="noStrike">
                <a:solidFill>
                  <a:srgbClr val="FFFFFF"/>
                </a:solidFill>
                <a:latin typeface="Georgia"/>
                <a:ea typeface="Georgia"/>
                <a:cs typeface="Georgia"/>
                <a:sym typeface="Georgia"/>
              </a:defRPr>
            </a:lvl2pPr>
            <a:lvl3pPr indent="-342900" lvl="2" marL="1371600" marR="0" rtl="0" algn="l">
              <a:spcBef>
                <a:spcPts val="600"/>
              </a:spcBef>
              <a:spcAft>
                <a:spcPts val="0"/>
              </a:spcAft>
              <a:buClr>
                <a:srgbClr val="FFFFFF"/>
              </a:buClr>
              <a:buSzPts val="1800"/>
              <a:buFont typeface="Arial"/>
              <a:buChar char="•"/>
              <a:defRPr b="0" i="0" sz="2400" u="none" cap="none" strike="noStrike">
                <a:solidFill>
                  <a:srgbClr val="FFFFFF"/>
                </a:solidFill>
                <a:latin typeface="Georgia"/>
                <a:ea typeface="Georgia"/>
                <a:cs typeface="Georgia"/>
                <a:sym typeface="Georgia"/>
              </a:defRPr>
            </a:lvl3pPr>
            <a:lvl4pPr indent="-342900" lvl="3" marL="1828800" marR="0" rtl="0" algn="l">
              <a:spcBef>
                <a:spcPts val="600"/>
              </a:spcBef>
              <a:spcAft>
                <a:spcPts val="0"/>
              </a:spcAft>
              <a:buClr>
                <a:srgbClr val="FFFFFF"/>
              </a:buClr>
              <a:buSzPts val="1800"/>
              <a:buFont typeface="Arial"/>
              <a:buChar char="•"/>
              <a:defRPr b="0" i="0" sz="2400" u="none" cap="none" strike="noStrike">
                <a:solidFill>
                  <a:srgbClr val="FFFFFF"/>
                </a:solidFill>
                <a:latin typeface="Georgia"/>
                <a:ea typeface="Georgia"/>
                <a:cs typeface="Georgia"/>
                <a:sym typeface="Georgia"/>
              </a:defRPr>
            </a:lvl4pPr>
            <a:lvl5pPr indent="-342900" lvl="4" marL="2286000" marR="0" rtl="0" algn="l">
              <a:spcBef>
                <a:spcPts val="600"/>
              </a:spcBef>
              <a:spcAft>
                <a:spcPts val="0"/>
              </a:spcAft>
              <a:buClr>
                <a:srgbClr val="575651"/>
              </a:buClr>
              <a:buSzPts val="1800"/>
              <a:buFont typeface="Arial"/>
              <a:buChar char="•"/>
              <a:defRPr b="0" i="0" sz="2400" u="none" cap="none" strike="noStrike">
                <a:solidFill>
                  <a:srgbClr val="575651"/>
                </a:solidFill>
                <a:latin typeface="Georgia"/>
                <a:ea typeface="Georgia"/>
                <a:cs typeface="Georgia"/>
                <a:sym typeface="Georgia"/>
              </a:defRPr>
            </a:lvl5pPr>
            <a:lvl6pPr indent="-342900" lvl="5" marL="2743200" marR="0" rtl="0" algn="l">
              <a:spcBef>
                <a:spcPts val="60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6pPr>
            <a:lvl7pPr indent="-342900" lvl="6" marL="32004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7pPr>
            <a:lvl8pPr indent="-342900" lvl="7" marL="36576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8pPr>
            <a:lvl9pPr indent="-342900" lvl="8" marL="41148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9pPr>
          </a:lstStyle>
          <a:p/>
        </p:txBody>
      </p:sp>
      <p:pic>
        <p:nvPicPr>
          <p:cNvPr descr="looking_benefits_person.png" id="124" name="Google Shape;124;p23"/>
          <p:cNvPicPr preferRelativeResize="0"/>
          <p:nvPr/>
        </p:nvPicPr>
        <p:blipFill rotWithShape="1">
          <a:blip r:embed="rId3">
            <a:alphaModFix/>
          </a:blip>
          <a:srcRect b="0" l="0" r="0" t="0"/>
          <a:stretch/>
        </p:blipFill>
        <p:spPr>
          <a:xfrm>
            <a:off x="7696200" y="3451622"/>
            <a:ext cx="952500" cy="990600"/>
          </a:xfrm>
          <a:prstGeom prst="rect">
            <a:avLst/>
          </a:prstGeom>
          <a:noFill/>
          <a:ln>
            <a:noFill/>
          </a:ln>
        </p:spPr>
      </p:pic>
      <p:sp>
        <p:nvSpPr>
          <p:cNvPr id="125" name="Google Shape;125;p23"/>
          <p:cNvSpPr txBox="1"/>
          <p:nvPr>
            <p:ph idx="3" type="body"/>
          </p:nvPr>
        </p:nvSpPr>
        <p:spPr>
          <a:xfrm>
            <a:off x="1981200" y="171450"/>
            <a:ext cx="6702600" cy="1143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rgbClr val="DE9C27"/>
              </a:buClr>
              <a:buSzPts val="1400"/>
              <a:buFont typeface="Arial"/>
              <a:buNone/>
              <a:defRPr b="1" i="0" sz="800" u="none" cap="none" strike="noStrike">
                <a:solidFill>
                  <a:srgbClr val="DE9C27"/>
                </a:solidFill>
                <a:latin typeface="Arial"/>
                <a:ea typeface="Arial"/>
                <a:cs typeface="Arial"/>
                <a:sym typeface="Arial"/>
              </a:defRPr>
            </a:lvl1pPr>
            <a:lvl2pPr indent="-266700" lvl="1" marL="914400" marR="0" rtl="0" algn="l">
              <a:spcBef>
                <a:spcPts val="0"/>
              </a:spcBef>
              <a:spcAft>
                <a:spcPts val="0"/>
              </a:spcAft>
              <a:buClr>
                <a:srgbClr val="DE9C27"/>
              </a:buClr>
              <a:buSzPts val="600"/>
              <a:buFont typeface="Arial"/>
              <a:buChar char="•"/>
              <a:defRPr b="1" i="0" sz="800" u="none" cap="none" strike="noStrike">
                <a:solidFill>
                  <a:srgbClr val="DE9C27"/>
                </a:solidFill>
                <a:latin typeface="Arial"/>
                <a:ea typeface="Arial"/>
                <a:cs typeface="Arial"/>
                <a:sym typeface="Arial"/>
              </a:defRPr>
            </a:lvl2pPr>
            <a:lvl3pPr indent="-266700" lvl="2" marL="1371600" marR="0" rtl="0" algn="l">
              <a:spcBef>
                <a:spcPts val="0"/>
              </a:spcBef>
              <a:spcAft>
                <a:spcPts val="0"/>
              </a:spcAft>
              <a:buClr>
                <a:srgbClr val="DE9C27"/>
              </a:buClr>
              <a:buSzPts val="600"/>
              <a:buFont typeface="Arial"/>
              <a:buChar char="•"/>
              <a:defRPr b="1" i="0" sz="800" u="none" cap="none" strike="noStrike">
                <a:solidFill>
                  <a:srgbClr val="DE9C27"/>
                </a:solidFill>
                <a:latin typeface="Arial"/>
                <a:ea typeface="Arial"/>
                <a:cs typeface="Arial"/>
                <a:sym typeface="Arial"/>
              </a:defRPr>
            </a:lvl3pPr>
            <a:lvl4pPr indent="-266700" lvl="3" marL="1828800" marR="0" rtl="0" algn="l">
              <a:spcBef>
                <a:spcPts val="0"/>
              </a:spcBef>
              <a:spcAft>
                <a:spcPts val="0"/>
              </a:spcAft>
              <a:buClr>
                <a:srgbClr val="DE9C27"/>
              </a:buClr>
              <a:buSzPts val="600"/>
              <a:buFont typeface="Arial"/>
              <a:buChar char="•"/>
              <a:defRPr b="1" i="0" sz="800" u="none" cap="none" strike="noStrike">
                <a:solidFill>
                  <a:srgbClr val="DE9C27"/>
                </a:solidFill>
                <a:latin typeface="Arial"/>
                <a:ea typeface="Arial"/>
                <a:cs typeface="Arial"/>
                <a:sym typeface="Arial"/>
              </a:defRPr>
            </a:lvl4pPr>
            <a:lvl5pPr indent="-266700" lvl="4" marL="2286000" marR="0" rtl="0" algn="l">
              <a:spcBef>
                <a:spcPts val="0"/>
              </a:spcBef>
              <a:spcAft>
                <a:spcPts val="0"/>
              </a:spcAft>
              <a:buClr>
                <a:srgbClr val="DE9C27"/>
              </a:buClr>
              <a:buSzPts val="600"/>
              <a:buFont typeface="Arial"/>
              <a:buChar char="•"/>
              <a:defRPr b="1" i="0" sz="800" u="none" cap="none" strike="noStrike">
                <a:solidFill>
                  <a:srgbClr val="DE9C27"/>
                </a:solidFill>
                <a:latin typeface="Arial"/>
                <a:ea typeface="Arial"/>
                <a:cs typeface="Arial"/>
                <a:sym typeface="Arial"/>
              </a:defRPr>
            </a:lvl5pPr>
            <a:lvl6pPr indent="-342900" lvl="5" marL="27432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6pPr>
            <a:lvl7pPr indent="-342900" lvl="6" marL="32004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7pPr>
            <a:lvl8pPr indent="-342900" lvl="7" marL="36576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8pPr>
            <a:lvl9pPr indent="-342900" lvl="8" marL="4114800" marR="0" rtl="0" algn="l">
              <a:spcBef>
                <a:spcPts val="360"/>
              </a:spcBef>
              <a:spcAft>
                <a:spcPts val="0"/>
              </a:spcAft>
              <a:buClr>
                <a:srgbClr val="575651"/>
              </a:buClr>
              <a:buSzPts val="1800"/>
              <a:buFont typeface="Times New Roman"/>
              <a:buChar char="•"/>
              <a:defRPr b="0" i="0" sz="1800" u="none" cap="none" strike="noStrike">
                <a:solidFill>
                  <a:srgbClr val="575651"/>
                </a:solidFill>
                <a:latin typeface="Georgia"/>
                <a:ea typeface="Georgia"/>
                <a:cs typeface="Georgia"/>
                <a:sym typeface="Georgia"/>
              </a:defRPr>
            </a:lvl9pPr>
          </a:lstStyle>
          <a:p/>
        </p:txBody>
      </p:sp>
      <p:sp>
        <p:nvSpPr>
          <p:cNvPr id="126" name="Google Shape;126;p23"/>
          <p:cNvSpPr txBox="1"/>
          <p:nvPr/>
        </p:nvSpPr>
        <p:spPr>
          <a:xfrm>
            <a:off x="1984248" y="1038567"/>
            <a:ext cx="19050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Font typeface="Arial"/>
              <a:buNone/>
            </a:pPr>
            <a:r>
              <a:rPr b="1" i="0" lang="en" sz="1400">
                <a:solidFill>
                  <a:schemeClr val="lt1"/>
                </a:solidFill>
                <a:latin typeface="Arial"/>
                <a:ea typeface="Arial"/>
                <a:cs typeface="Arial"/>
                <a:sym typeface="Arial"/>
              </a:rPr>
              <a:t>BENEFITS</a:t>
            </a:r>
            <a:endParaRPr sz="2400">
              <a:solidFill>
                <a:schemeClr val="lt1"/>
              </a:solidFill>
              <a:latin typeface="Georgia"/>
              <a:ea typeface="Georgia"/>
              <a:cs typeface="Georgia"/>
              <a:sym typeface="Georgi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1" name="Shape 131"/>
        <p:cNvGrpSpPr/>
        <p:nvPr/>
      </p:nvGrpSpPr>
      <p:grpSpPr>
        <a:xfrm>
          <a:off x="0" y="0"/>
          <a:ext cx="0" cy="0"/>
          <a:chOff x="0" y="0"/>
          <a:chExt cx="0" cy="0"/>
        </a:xfrm>
      </p:grpSpPr>
      <p:sp>
        <p:nvSpPr>
          <p:cNvPr id="132" name="Google Shape;132;p25"/>
          <p:cNvSpPr txBox="1"/>
          <p:nvPr>
            <p:ph type="ctrTitle"/>
          </p:nvPr>
        </p:nvSpPr>
        <p:spPr>
          <a:xfrm>
            <a:off x="764250" y="2189626"/>
            <a:ext cx="7693800" cy="553500"/>
          </a:xfrm>
          <a:prstGeom prst="rect">
            <a:avLst/>
          </a:prstGeom>
        </p:spPr>
        <p:txBody>
          <a:bodyPr anchorCtr="0" anchor="t"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33" name="Google Shape;133;p25"/>
          <p:cNvSpPr txBox="1"/>
          <p:nvPr>
            <p:ph idx="1" type="subTitle"/>
          </p:nvPr>
        </p:nvSpPr>
        <p:spPr>
          <a:xfrm>
            <a:off x="685800" y="3028078"/>
            <a:ext cx="7772400" cy="784800"/>
          </a:xfrm>
          <a:prstGeom prst="rect">
            <a:avLst/>
          </a:prstGeom>
        </p:spPr>
        <p:txBody>
          <a:bodyPr anchorCtr="0" anchor="t" bIns="91425" lIns="91425" spcFirstLastPara="1" rIns="91425" wrap="square" tIns="91425"/>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134" name="Google Shape;134;p2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5" name="Shape 135"/>
        <p:cNvGrpSpPr/>
        <p:nvPr/>
      </p:nvGrpSpPr>
      <p:grpSpPr>
        <a:xfrm>
          <a:off x="0" y="0"/>
          <a:ext cx="0" cy="0"/>
          <a:chOff x="0" y="0"/>
          <a:chExt cx="0" cy="0"/>
        </a:xfrm>
      </p:grpSpPr>
      <p:sp>
        <p:nvSpPr>
          <p:cNvPr id="136" name="Google Shape;136;p26"/>
          <p:cNvSpPr txBox="1"/>
          <p:nvPr>
            <p:ph type="title"/>
          </p:nvPr>
        </p:nvSpPr>
        <p:spPr>
          <a:xfrm>
            <a:off x="548675" y="38125"/>
            <a:ext cx="7784100" cy="706200"/>
          </a:xfrm>
          <a:prstGeom prst="rect">
            <a:avLst/>
          </a:prstGeom>
        </p:spPr>
        <p:txBody>
          <a:bodyPr anchorCtr="0" anchor="t"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37" name="Google Shape;137;p26"/>
          <p:cNvSpPr txBox="1"/>
          <p:nvPr>
            <p:ph idx="1" type="body"/>
          </p:nvPr>
        </p:nvSpPr>
        <p:spPr>
          <a:xfrm>
            <a:off x="457200" y="907675"/>
            <a:ext cx="8229600" cy="40182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38" name="Google Shape;138;p2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logo.png" id="139" name="Google Shape;139;p26"/>
          <p:cNvPicPr preferRelativeResize="0"/>
          <p:nvPr/>
        </p:nvPicPr>
        <p:blipFill rotWithShape="1">
          <a:blip r:embed="rId2">
            <a:alphaModFix/>
          </a:blip>
          <a:srcRect b="0" l="0" r="0" t="0"/>
          <a:stretch/>
        </p:blipFill>
        <p:spPr>
          <a:xfrm>
            <a:off x="8413776" y="127375"/>
            <a:ext cx="579000" cy="579000"/>
          </a:xfrm>
          <a:prstGeom prst="rect">
            <a:avLst/>
          </a:prstGeom>
          <a:noFill/>
          <a:ln>
            <a:noFill/>
          </a:ln>
        </p:spPr>
      </p:pic>
      <p:sp>
        <p:nvSpPr>
          <p:cNvPr id="140" name="Google Shape;140;p26"/>
          <p:cNvSpPr/>
          <p:nvPr/>
        </p:nvSpPr>
        <p:spPr>
          <a:xfrm>
            <a:off x="-30325" y="127375"/>
            <a:ext cx="579000" cy="5277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41" name="Shape 141"/>
        <p:cNvGrpSpPr/>
        <p:nvPr/>
      </p:nvGrpSpPr>
      <p:grpSpPr>
        <a:xfrm>
          <a:off x="0" y="0"/>
          <a:ext cx="0" cy="0"/>
          <a:chOff x="0" y="0"/>
          <a:chExt cx="0" cy="0"/>
        </a:xfrm>
      </p:grpSpPr>
      <p:sp>
        <p:nvSpPr>
          <p:cNvPr id="142" name="Google Shape;142;p27"/>
          <p:cNvSpPr txBox="1"/>
          <p:nvPr>
            <p:ph type="title"/>
          </p:nvPr>
        </p:nvSpPr>
        <p:spPr>
          <a:xfrm>
            <a:off x="0" y="3"/>
            <a:ext cx="8229600" cy="857400"/>
          </a:xfrm>
          <a:prstGeom prst="rect">
            <a:avLst/>
          </a:prstGeom>
        </p:spPr>
        <p:txBody>
          <a:bodyPr anchorCtr="0" anchor="t"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43" name="Google Shape;143;p27"/>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381000" lvl="0" marL="457200" rtl="0">
              <a:spcBef>
                <a:spcPts val="600"/>
              </a:spcBef>
              <a:spcAft>
                <a:spcPts val="0"/>
              </a:spcAft>
              <a:buSzPts val="2400"/>
              <a:buChar char="●"/>
              <a:defRPr sz="2400"/>
            </a:lvl1pPr>
            <a:lvl2pPr indent="-342900" lvl="1" marL="914400" rtl="0">
              <a:spcBef>
                <a:spcPts val="0"/>
              </a:spcBef>
              <a:spcAft>
                <a:spcPts val="0"/>
              </a:spcAft>
              <a:buSzPts val="1800"/>
              <a:buChar char="○"/>
              <a:defRPr sz="18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44" name="Google Shape;144;p2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logo.png" id="145" name="Google Shape;145;p27"/>
          <p:cNvPicPr preferRelativeResize="0"/>
          <p:nvPr/>
        </p:nvPicPr>
        <p:blipFill rotWithShape="1">
          <a:blip r:embed="rId2">
            <a:alphaModFix/>
          </a:blip>
          <a:srcRect b="0" l="0" r="0" t="0"/>
          <a:stretch/>
        </p:blipFill>
        <p:spPr>
          <a:xfrm>
            <a:off x="8359204" y="-2"/>
            <a:ext cx="706200" cy="706200"/>
          </a:xfrm>
          <a:prstGeom prst="rect">
            <a:avLst/>
          </a:prstGeom>
          <a:noFill/>
          <a:ln>
            <a:noFill/>
          </a:ln>
        </p:spPr>
      </p:pic>
      <p:sp>
        <p:nvSpPr>
          <p:cNvPr id="146" name="Google Shape;146;p27"/>
          <p:cNvSpPr txBox="1"/>
          <p:nvPr>
            <p:ph idx="2" type="body"/>
          </p:nvPr>
        </p:nvSpPr>
        <p:spPr>
          <a:xfrm>
            <a:off x="4637125" y="1200150"/>
            <a:ext cx="3994500" cy="3725700"/>
          </a:xfrm>
          <a:prstGeom prst="rect">
            <a:avLst/>
          </a:prstGeom>
        </p:spPr>
        <p:txBody>
          <a:bodyPr anchorCtr="0" anchor="t" bIns="91425" lIns="91425" spcFirstLastPara="1" rIns="91425" wrap="square" tIns="91425"/>
          <a:lstStyle>
            <a:lvl1pPr indent="-381000" lvl="0" marL="457200" rtl="0">
              <a:spcBef>
                <a:spcPts val="600"/>
              </a:spcBef>
              <a:spcAft>
                <a:spcPts val="0"/>
              </a:spcAft>
              <a:buSzPts val="2400"/>
              <a:buChar char="●"/>
              <a:defRPr sz="2400"/>
            </a:lvl1pPr>
            <a:lvl2pPr indent="-342900" lvl="1" marL="914400" rtl="0">
              <a:spcBef>
                <a:spcPts val="0"/>
              </a:spcBef>
              <a:spcAft>
                <a:spcPts val="0"/>
              </a:spcAft>
              <a:buSzPts val="1800"/>
              <a:buChar char="○"/>
              <a:defRPr sz="18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7" name="Shape 147"/>
        <p:cNvGrpSpPr/>
        <p:nvPr/>
      </p:nvGrpSpPr>
      <p:grpSpPr>
        <a:xfrm>
          <a:off x="0" y="0"/>
          <a:ext cx="0" cy="0"/>
          <a:chOff x="0" y="0"/>
          <a:chExt cx="0" cy="0"/>
        </a:xfrm>
      </p:grpSpPr>
      <p:sp>
        <p:nvSpPr>
          <p:cNvPr id="148" name="Google Shape;148;p28"/>
          <p:cNvSpPr txBox="1"/>
          <p:nvPr>
            <p:ph type="title"/>
          </p:nvPr>
        </p:nvSpPr>
        <p:spPr>
          <a:xfrm>
            <a:off x="0" y="3"/>
            <a:ext cx="8229600" cy="857400"/>
          </a:xfrm>
          <a:prstGeom prst="rect">
            <a:avLst/>
          </a:prstGeom>
        </p:spPr>
        <p:txBody>
          <a:bodyPr anchorCtr="0" anchor="t"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49" name="Google Shape;149;p2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logo.png" id="150" name="Google Shape;150;p28"/>
          <p:cNvPicPr preferRelativeResize="0"/>
          <p:nvPr/>
        </p:nvPicPr>
        <p:blipFill rotWithShape="1">
          <a:blip r:embed="rId2">
            <a:alphaModFix/>
          </a:blip>
          <a:srcRect b="0" l="0" r="0" t="0"/>
          <a:stretch/>
        </p:blipFill>
        <p:spPr>
          <a:xfrm>
            <a:off x="8359204" y="-2"/>
            <a:ext cx="706200" cy="7062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51" name="Shape 151"/>
        <p:cNvGrpSpPr/>
        <p:nvPr/>
      </p:nvGrpSpPr>
      <p:grpSpPr>
        <a:xfrm>
          <a:off x="0" y="0"/>
          <a:ext cx="0" cy="0"/>
          <a:chOff x="0" y="0"/>
          <a:chExt cx="0" cy="0"/>
        </a:xfrm>
      </p:grpSpPr>
      <p:sp>
        <p:nvSpPr>
          <p:cNvPr id="152" name="Google Shape;152;p29"/>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lgn="ctr">
              <a:spcBef>
                <a:spcPts val="360"/>
              </a:spcBef>
              <a:spcAft>
                <a:spcPts val="0"/>
              </a:spcAft>
              <a:buSzPts val="1800"/>
              <a:buNone/>
              <a:defRPr sz="1800"/>
            </a:lvl1pPr>
          </a:lstStyle>
          <a:p/>
        </p:txBody>
      </p:sp>
      <p:sp>
        <p:nvSpPr>
          <p:cNvPr id="153" name="Google Shape;153;p2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logo.png" id="154" name="Google Shape;154;p29"/>
          <p:cNvPicPr preferRelativeResize="0"/>
          <p:nvPr/>
        </p:nvPicPr>
        <p:blipFill rotWithShape="1">
          <a:blip r:embed="rId2">
            <a:alphaModFix/>
          </a:blip>
          <a:srcRect b="0" l="0" r="0" t="0"/>
          <a:stretch/>
        </p:blipFill>
        <p:spPr>
          <a:xfrm>
            <a:off x="8359204" y="-2"/>
            <a:ext cx="706200" cy="7062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5" name="Shape 155"/>
        <p:cNvGrpSpPr/>
        <p:nvPr/>
      </p:nvGrpSpPr>
      <p:grpSpPr>
        <a:xfrm>
          <a:off x="0" y="0"/>
          <a:ext cx="0" cy="0"/>
          <a:chOff x="0" y="0"/>
          <a:chExt cx="0" cy="0"/>
        </a:xfrm>
      </p:grpSpPr>
      <p:sp>
        <p:nvSpPr>
          <p:cNvPr id="156" name="Google Shape;156;p3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1" name="Shape 161"/>
        <p:cNvGrpSpPr/>
        <p:nvPr/>
      </p:nvGrpSpPr>
      <p:grpSpPr>
        <a:xfrm>
          <a:off x="0" y="0"/>
          <a:ext cx="0" cy="0"/>
          <a:chOff x="0" y="0"/>
          <a:chExt cx="0" cy="0"/>
        </a:xfrm>
      </p:grpSpPr>
      <p:sp>
        <p:nvSpPr>
          <p:cNvPr id="162" name="Google Shape;162;p32"/>
          <p:cNvSpPr txBox="1"/>
          <p:nvPr>
            <p:ph type="ctrTitle"/>
          </p:nvPr>
        </p:nvSpPr>
        <p:spPr>
          <a:xfrm>
            <a:off x="685800" y="1583342"/>
            <a:ext cx="7772400" cy="1159800"/>
          </a:xfrm>
          <a:prstGeom prst="rect">
            <a:avLst/>
          </a:prstGeom>
        </p:spPr>
        <p:txBody>
          <a:bodyPr anchorCtr="0" anchor="t"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63" name="Google Shape;163;p32"/>
          <p:cNvSpPr txBox="1"/>
          <p:nvPr>
            <p:ph idx="1" type="subTitle"/>
          </p:nvPr>
        </p:nvSpPr>
        <p:spPr>
          <a:xfrm>
            <a:off x="685800" y="2840053"/>
            <a:ext cx="7772400" cy="784800"/>
          </a:xfrm>
          <a:prstGeom prst="rect">
            <a:avLst/>
          </a:prstGeom>
        </p:spPr>
        <p:txBody>
          <a:bodyPr anchorCtr="0" anchor="t" bIns="91425" lIns="91425" spcFirstLastPara="1" rIns="91425" wrap="square" tIns="91425"/>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164" name="Google Shape;164;p3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5" name="Shape 165"/>
        <p:cNvGrpSpPr/>
        <p:nvPr/>
      </p:nvGrpSpPr>
      <p:grpSpPr>
        <a:xfrm>
          <a:off x="0" y="0"/>
          <a:ext cx="0" cy="0"/>
          <a:chOff x="0" y="0"/>
          <a:chExt cx="0" cy="0"/>
        </a:xfrm>
      </p:grpSpPr>
      <p:sp>
        <p:nvSpPr>
          <p:cNvPr id="166" name="Google Shape;166;p33"/>
          <p:cNvSpPr txBox="1"/>
          <p:nvPr>
            <p:ph type="title"/>
          </p:nvPr>
        </p:nvSpPr>
        <p:spPr>
          <a:xfrm>
            <a:off x="76200" y="76203"/>
            <a:ext cx="8229600" cy="857400"/>
          </a:xfrm>
          <a:prstGeom prst="rect">
            <a:avLst/>
          </a:prstGeom>
        </p:spPr>
        <p:txBody>
          <a:bodyPr anchorCtr="0" anchor="t"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67" name="Google Shape;167;p33"/>
          <p:cNvSpPr txBox="1"/>
          <p:nvPr>
            <p:ph idx="1" type="body"/>
          </p:nvPr>
        </p:nvSpPr>
        <p:spPr>
          <a:xfrm>
            <a:off x="457200" y="907675"/>
            <a:ext cx="8229600" cy="40182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68" name="Google Shape;168;p3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69" name="Shape 169"/>
        <p:cNvGrpSpPr/>
        <p:nvPr/>
      </p:nvGrpSpPr>
      <p:grpSpPr>
        <a:xfrm>
          <a:off x="0" y="0"/>
          <a:ext cx="0" cy="0"/>
          <a:chOff x="0" y="0"/>
          <a:chExt cx="0" cy="0"/>
        </a:xfrm>
      </p:grpSpPr>
      <p:sp>
        <p:nvSpPr>
          <p:cNvPr id="170" name="Google Shape;170;p34"/>
          <p:cNvSpPr txBox="1"/>
          <p:nvPr>
            <p:ph type="title"/>
          </p:nvPr>
        </p:nvSpPr>
        <p:spPr>
          <a:xfrm>
            <a:off x="0" y="3"/>
            <a:ext cx="8229600" cy="857400"/>
          </a:xfrm>
          <a:prstGeom prst="rect">
            <a:avLst/>
          </a:prstGeom>
        </p:spPr>
        <p:txBody>
          <a:bodyPr anchorCtr="0" anchor="t"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71" name="Google Shape;171;p34"/>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72" name="Google Shape;172;p34"/>
          <p:cNvSpPr txBox="1"/>
          <p:nvPr>
            <p:ph idx="2" type="body"/>
          </p:nvPr>
        </p:nvSpPr>
        <p:spPr>
          <a:xfrm>
            <a:off x="4692274"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73" name="Google Shape;173;p3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9" name="Shape 19"/>
        <p:cNvGrpSpPr/>
        <p:nvPr/>
      </p:nvGrpSpPr>
      <p:grpSpPr>
        <a:xfrm>
          <a:off x="0" y="0"/>
          <a:ext cx="0" cy="0"/>
          <a:chOff x="0" y="0"/>
          <a:chExt cx="0" cy="0"/>
        </a:xfrm>
      </p:grpSpPr>
      <p:sp>
        <p:nvSpPr>
          <p:cNvPr id="20" name="Google Shape;20;p4"/>
          <p:cNvSpPr txBox="1"/>
          <p:nvPr>
            <p:ph type="title"/>
          </p:nvPr>
        </p:nvSpPr>
        <p:spPr>
          <a:xfrm>
            <a:off x="0" y="3"/>
            <a:ext cx="8229600" cy="85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1" name="Google Shape;21;p4"/>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2" name="Google Shape;22;p4"/>
          <p:cNvSpPr txBox="1"/>
          <p:nvPr>
            <p:ph idx="2" type="body"/>
          </p:nvPr>
        </p:nvSpPr>
        <p:spPr>
          <a:xfrm>
            <a:off x="4692274" y="1200150"/>
            <a:ext cx="3994500" cy="3725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3" name="Google Shape;23;p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logo.png" id="24" name="Google Shape;24;p4"/>
          <p:cNvPicPr preferRelativeResize="0"/>
          <p:nvPr/>
        </p:nvPicPr>
        <p:blipFill rotWithShape="1">
          <a:blip r:embed="rId2">
            <a:alphaModFix/>
          </a:blip>
          <a:srcRect b="0" l="0" r="0" t="0"/>
          <a:stretch/>
        </p:blipFill>
        <p:spPr>
          <a:xfrm>
            <a:off x="8359204" y="-2"/>
            <a:ext cx="706200" cy="7062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4" name="Shape 174"/>
        <p:cNvGrpSpPr/>
        <p:nvPr/>
      </p:nvGrpSpPr>
      <p:grpSpPr>
        <a:xfrm>
          <a:off x="0" y="0"/>
          <a:ext cx="0" cy="0"/>
          <a:chOff x="0" y="0"/>
          <a:chExt cx="0" cy="0"/>
        </a:xfrm>
      </p:grpSpPr>
      <p:sp>
        <p:nvSpPr>
          <p:cNvPr id="175" name="Google Shape;175;p35"/>
          <p:cNvSpPr txBox="1"/>
          <p:nvPr>
            <p:ph type="title"/>
          </p:nvPr>
        </p:nvSpPr>
        <p:spPr>
          <a:xfrm>
            <a:off x="0" y="3"/>
            <a:ext cx="8229600" cy="857400"/>
          </a:xfrm>
          <a:prstGeom prst="rect">
            <a:avLst/>
          </a:prstGeom>
        </p:spPr>
        <p:txBody>
          <a:bodyPr anchorCtr="0" anchor="t"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76" name="Google Shape;176;p3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7" name="Shape 177"/>
        <p:cNvGrpSpPr/>
        <p:nvPr/>
      </p:nvGrpSpPr>
      <p:grpSpPr>
        <a:xfrm>
          <a:off x="0" y="0"/>
          <a:ext cx="0" cy="0"/>
          <a:chOff x="0" y="0"/>
          <a:chExt cx="0" cy="0"/>
        </a:xfrm>
      </p:grpSpPr>
      <p:sp>
        <p:nvSpPr>
          <p:cNvPr id="178" name="Google Shape;178;p36"/>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lgn="ctr">
              <a:spcBef>
                <a:spcPts val="360"/>
              </a:spcBef>
              <a:spcAft>
                <a:spcPts val="0"/>
              </a:spcAft>
              <a:buSzPts val="1800"/>
              <a:buNone/>
              <a:defRPr sz="1800"/>
            </a:lvl1pPr>
          </a:lstStyle>
          <a:p/>
        </p:txBody>
      </p:sp>
      <p:sp>
        <p:nvSpPr>
          <p:cNvPr id="179" name="Google Shape;179;p3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0" name="Shape 180"/>
        <p:cNvGrpSpPr/>
        <p:nvPr/>
      </p:nvGrpSpPr>
      <p:grpSpPr>
        <a:xfrm>
          <a:off x="0" y="0"/>
          <a:ext cx="0" cy="0"/>
          <a:chOff x="0" y="0"/>
          <a:chExt cx="0" cy="0"/>
        </a:xfrm>
      </p:grpSpPr>
      <p:sp>
        <p:nvSpPr>
          <p:cNvPr id="181" name="Google Shape;181;p3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182" name="Shape 182"/>
        <p:cNvGrpSpPr/>
        <p:nvPr/>
      </p:nvGrpSpPr>
      <p:grpSpPr>
        <a:xfrm>
          <a:off x="0" y="0"/>
          <a:ext cx="0" cy="0"/>
          <a:chOff x="0" y="0"/>
          <a:chExt cx="0" cy="0"/>
        </a:xfrm>
      </p:grpSpPr>
      <p:sp>
        <p:nvSpPr>
          <p:cNvPr id="183" name="Google Shape;183;p38"/>
          <p:cNvSpPr txBox="1"/>
          <p:nvPr>
            <p:ph type="title"/>
          </p:nvPr>
        </p:nvSpPr>
        <p:spPr>
          <a:xfrm>
            <a:off x="808175" y="38125"/>
            <a:ext cx="7524600" cy="706200"/>
          </a:xfrm>
          <a:prstGeom prst="rect">
            <a:avLst/>
          </a:prstGeom>
        </p:spPr>
        <p:txBody>
          <a:bodyPr anchorCtr="0" anchor="t"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84" name="Google Shape;184;p38"/>
          <p:cNvSpPr txBox="1"/>
          <p:nvPr>
            <p:ph idx="1" type="body"/>
          </p:nvPr>
        </p:nvSpPr>
        <p:spPr>
          <a:xfrm>
            <a:off x="457200" y="907675"/>
            <a:ext cx="8229600" cy="40182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85" name="Google Shape;185;p3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logo.png" id="186" name="Google Shape;186;p38"/>
          <p:cNvPicPr preferRelativeResize="0"/>
          <p:nvPr/>
        </p:nvPicPr>
        <p:blipFill rotWithShape="1">
          <a:blip r:embed="rId2">
            <a:alphaModFix/>
          </a:blip>
          <a:srcRect b="0" l="0" r="0" t="0"/>
          <a:stretch/>
        </p:blipFill>
        <p:spPr>
          <a:xfrm>
            <a:off x="8413776" y="127375"/>
            <a:ext cx="521100" cy="521100"/>
          </a:xfrm>
          <a:prstGeom prst="rect">
            <a:avLst/>
          </a:prstGeom>
          <a:noFill/>
          <a:ln>
            <a:noFill/>
          </a:ln>
        </p:spPr>
      </p:pic>
      <p:sp>
        <p:nvSpPr>
          <p:cNvPr id="187" name="Google Shape;187;p38"/>
          <p:cNvSpPr/>
          <p:nvPr/>
        </p:nvSpPr>
        <p:spPr>
          <a:xfrm>
            <a:off x="-30325" y="127375"/>
            <a:ext cx="838500" cy="5277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uisville" type="tx">
  <p:cSld name="TITLE_AND_BODY">
    <p:spTree>
      <p:nvGrpSpPr>
        <p:cNvPr id="194" name="Shape 194"/>
        <p:cNvGrpSpPr/>
        <p:nvPr/>
      </p:nvGrpSpPr>
      <p:grpSpPr>
        <a:xfrm>
          <a:off x="0" y="0"/>
          <a:ext cx="0" cy="0"/>
          <a:chOff x="0" y="0"/>
          <a:chExt cx="0" cy="0"/>
        </a:xfrm>
      </p:grpSpPr>
      <p:sp>
        <p:nvSpPr>
          <p:cNvPr id="195" name="Google Shape;195;p40"/>
          <p:cNvSpPr/>
          <p:nvPr/>
        </p:nvSpPr>
        <p:spPr>
          <a:xfrm>
            <a:off x="125" y="1"/>
            <a:ext cx="9144000" cy="964200"/>
          </a:xfrm>
          <a:prstGeom prst="rect">
            <a:avLst/>
          </a:prstGeom>
          <a:solidFill>
            <a:srgbClr val="EA5A3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800" u="none" cap="none" strike="noStrike">
              <a:solidFill>
                <a:schemeClr val="dk1"/>
              </a:solidFill>
              <a:latin typeface="Calibri"/>
              <a:ea typeface="Calibri"/>
              <a:cs typeface="Calibri"/>
              <a:sym typeface="Calibri"/>
            </a:endParaRPr>
          </a:p>
        </p:txBody>
      </p:sp>
      <p:sp>
        <p:nvSpPr>
          <p:cNvPr id="196" name="Google Shape;196;p40"/>
          <p:cNvSpPr txBox="1"/>
          <p:nvPr>
            <p:ph type="title"/>
          </p:nvPr>
        </p:nvSpPr>
        <p:spPr>
          <a:xfrm>
            <a:off x="327650" y="198026"/>
            <a:ext cx="8520600" cy="5727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chemeClr val="lt1"/>
              </a:buClr>
              <a:buSzPts val="1100"/>
              <a:buFont typeface="Carme"/>
              <a:buNone/>
              <a:defRPr b="0" i="0" sz="3300" u="none" cap="none" strike="noStrike">
                <a:solidFill>
                  <a:schemeClr val="lt1"/>
                </a:solidFill>
                <a:latin typeface="Carme"/>
                <a:ea typeface="Carme"/>
                <a:cs typeface="Carme"/>
                <a:sym typeface="Carme"/>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97" name="Google Shape;197;p40"/>
          <p:cNvSpPr txBox="1"/>
          <p:nvPr>
            <p:ph idx="1" type="body"/>
          </p:nvPr>
        </p:nvSpPr>
        <p:spPr>
          <a:xfrm>
            <a:off x="311701" y="1152475"/>
            <a:ext cx="8520600" cy="3416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0"/>
              </a:spcBef>
              <a:spcAft>
                <a:spcPts val="0"/>
              </a:spcAft>
              <a:buClr>
                <a:schemeClr val="dk1"/>
              </a:buClr>
              <a:buSzPts val="2100"/>
              <a:buFont typeface="Carme"/>
              <a:buChar char="•"/>
              <a:defRPr b="0" i="0" sz="2100" u="none" cap="none" strike="noStrike">
                <a:solidFill>
                  <a:schemeClr val="dk1"/>
                </a:solidFill>
                <a:latin typeface="Carme"/>
                <a:ea typeface="Carme"/>
                <a:cs typeface="Carme"/>
                <a:sym typeface="Carme"/>
              </a:defRPr>
            </a:lvl1pPr>
            <a:lvl2pPr indent="-342900" lvl="1" marL="9144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8" name="Google Shape;198;p40"/>
          <p:cNvSpPr txBox="1"/>
          <p:nvPr>
            <p:ph idx="12" type="sldNum"/>
          </p:nvPr>
        </p:nvSpPr>
        <p:spPr>
          <a:xfrm>
            <a:off x="8396258" y="4587016"/>
            <a:ext cx="548700" cy="393600"/>
          </a:xfrm>
          <a:prstGeom prst="rect">
            <a:avLst/>
          </a:prstGeom>
          <a:noFill/>
          <a:ln>
            <a:noFill/>
          </a:ln>
        </p:spPr>
        <p:txBody>
          <a:bodyPr anchorCtr="0" anchor="ctr" bIns="68575" lIns="68575" spcFirstLastPara="1" rIns="68575" wrap="square" tIns="68575">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199" name="Google Shape;199;p40"/>
          <p:cNvCxnSpPr/>
          <p:nvPr/>
        </p:nvCxnSpPr>
        <p:spPr>
          <a:xfrm>
            <a:off x="311701" y="4474425"/>
            <a:ext cx="8648100" cy="0"/>
          </a:xfrm>
          <a:prstGeom prst="straightConnector1">
            <a:avLst/>
          </a:prstGeom>
          <a:noFill/>
          <a:ln cap="flat" cmpd="sng" w="9525">
            <a:solidFill>
              <a:schemeClr val="dk2"/>
            </a:solidFill>
            <a:prstDash val="solid"/>
            <a:round/>
            <a:headEnd len="sm" w="sm" type="none"/>
            <a:tailEnd len="sm" w="sm" type="none"/>
          </a:ln>
        </p:spPr>
      </p:cxnSp>
      <p:pic>
        <p:nvPicPr>
          <p:cNvPr id="200" name="Google Shape;200;p40"/>
          <p:cNvPicPr preferRelativeResize="0"/>
          <p:nvPr/>
        </p:nvPicPr>
        <p:blipFill rotWithShape="1">
          <a:blip r:embed="rId2">
            <a:alphaModFix/>
          </a:blip>
          <a:srcRect b="0" l="0" r="0" t="0"/>
          <a:stretch/>
        </p:blipFill>
        <p:spPr>
          <a:xfrm>
            <a:off x="419601" y="4663221"/>
            <a:ext cx="1971900" cy="2481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01" name="Shape 201"/>
        <p:cNvGrpSpPr/>
        <p:nvPr/>
      </p:nvGrpSpPr>
      <p:grpSpPr>
        <a:xfrm>
          <a:off x="0" y="0"/>
          <a:ext cx="0" cy="0"/>
          <a:chOff x="0" y="0"/>
          <a:chExt cx="0" cy="0"/>
        </a:xfrm>
      </p:grpSpPr>
      <p:sp>
        <p:nvSpPr>
          <p:cNvPr id="202" name="Google Shape;202;p41"/>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lstStyle>
            <a:lvl1pPr indent="0" lvl="0" marL="0" marR="0" rtl="0" algn="ctr">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203" name="Google Shape;203;p41"/>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lstStyle>
            <a:lvl1pPr indent="0" lvl="0" marL="0" marR="0" rtl="0" algn="ctr">
              <a:lnSpc>
                <a:spcPct val="90000"/>
              </a:lnSpc>
              <a:spcBef>
                <a:spcPts val="80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indent="0" lvl="1" marL="342900" marR="0" rtl="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indent="0" lvl="2" marL="685800" marR="0" rtl="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indent="0" lvl="3" marL="10287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indent="0" lvl="4" marL="13716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indent="0" lvl="5" marL="17145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204" name="Google Shape;204;p4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05" name="Google Shape;205;p4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06" name="Google Shape;206;p4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07" name="Shape 207"/>
        <p:cNvGrpSpPr/>
        <p:nvPr/>
      </p:nvGrpSpPr>
      <p:grpSpPr>
        <a:xfrm>
          <a:off x="0" y="0"/>
          <a:ext cx="0" cy="0"/>
          <a:chOff x="0" y="0"/>
          <a:chExt cx="0" cy="0"/>
        </a:xfrm>
      </p:grpSpPr>
      <p:sp>
        <p:nvSpPr>
          <p:cNvPr id="208" name="Google Shape;208;p4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209" name="Google Shape;209;p42"/>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4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11" name="Google Shape;211;p4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12" name="Google Shape;212;p4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3" name="Shape 213"/>
        <p:cNvGrpSpPr/>
        <p:nvPr/>
      </p:nvGrpSpPr>
      <p:grpSpPr>
        <a:xfrm>
          <a:off x="0" y="0"/>
          <a:ext cx="0" cy="0"/>
          <a:chOff x="0" y="0"/>
          <a:chExt cx="0" cy="0"/>
        </a:xfrm>
      </p:grpSpPr>
      <p:sp>
        <p:nvSpPr>
          <p:cNvPr id="214" name="Google Shape;214;p43"/>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dk1"/>
              </a:buClr>
              <a:buSzPts val="1100"/>
              <a:buFont typeface="Calibri"/>
              <a:buNone/>
              <a:defRPr b="0" i="0" sz="45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215" name="Google Shape;215;p43"/>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216" name="Google Shape;216;p4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17" name="Google Shape;217;p4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18" name="Google Shape;218;p4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19" name="Shape 219"/>
        <p:cNvGrpSpPr/>
        <p:nvPr/>
      </p:nvGrpSpPr>
      <p:grpSpPr>
        <a:xfrm>
          <a:off x="0" y="0"/>
          <a:ext cx="0" cy="0"/>
          <a:chOff x="0" y="0"/>
          <a:chExt cx="0" cy="0"/>
        </a:xfrm>
      </p:grpSpPr>
      <p:sp>
        <p:nvSpPr>
          <p:cNvPr id="220" name="Google Shape;220;p4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221" name="Google Shape;221;p44"/>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2" name="Google Shape;222;p44"/>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3" name="Google Shape;223;p4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24" name="Google Shape;224;p4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25" name="Google Shape;225;p4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26" name="Shape 226"/>
        <p:cNvGrpSpPr/>
        <p:nvPr/>
      </p:nvGrpSpPr>
      <p:grpSpPr>
        <a:xfrm>
          <a:off x="0" y="0"/>
          <a:ext cx="0" cy="0"/>
          <a:chOff x="0" y="0"/>
          <a:chExt cx="0" cy="0"/>
        </a:xfrm>
      </p:grpSpPr>
      <p:sp>
        <p:nvSpPr>
          <p:cNvPr id="227" name="Google Shape;227;p45"/>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228" name="Google Shape;228;p45"/>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lstStyle>
            <a:lvl1pPr indent="-228600" lvl="0" marL="457200" marR="0" rtl="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229" name="Google Shape;229;p45"/>
          <p:cNvSpPr txBox="1"/>
          <p:nvPr>
            <p:ph idx="2" type="body"/>
          </p:nvPr>
        </p:nvSpPr>
        <p:spPr>
          <a:xfrm>
            <a:off x="629841" y="1878806"/>
            <a:ext cx="3868500" cy="27633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0" name="Google Shape;230;p45"/>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lstStyle>
            <a:lvl1pPr indent="-228600" lvl="0" marL="457200" marR="0" rtl="0" algn="l">
              <a:lnSpc>
                <a:spcPct val="90000"/>
              </a:lnSpc>
              <a:spcBef>
                <a:spcPts val="80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231" name="Google Shape;231;p45"/>
          <p:cNvSpPr txBox="1"/>
          <p:nvPr>
            <p:ph idx="4" type="body"/>
          </p:nvPr>
        </p:nvSpPr>
        <p:spPr>
          <a:xfrm>
            <a:off x="4629150" y="1878806"/>
            <a:ext cx="3887400" cy="27633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2" name="Google Shape;232;p4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33" name="Google Shape;233;p4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34" name="Google Shape;234;p4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5"/>
          <p:cNvSpPr txBox="1"/>
          <p:nvPr>
            <p:ph type="title"/>
          </p:nvPr>
        </p:nvSpPr>
        <p:spPr>
          <a:xfrm>
            <a:off x="0" y="3"/>
            <a:ext cx="8229600" cy="85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7" name="Google Shape;27;p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logo.png" id="28" name="Google Shape;28;p5"/>
          <p:cNvPicPr preferRelativeResize="0"/>
          <p:nvPr/>
        </p:nvPicPr>
        <p:blipFill rotWithShape="1">
          <a:blip r:embed="rId2">
            <a:alphaModFix/>
          </a:blip>
          <a:srcRect b="0" l="0" r="0" t="0"/>
          <a:stretch/>
        </p:blipFill>
        <p:spPr>
          <a:xfrm>
            <a:off x="8359204" y="-2"/>
            <a:ext cx="706200" cy="7062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35" name="Shape 235"/>
        <p:cNvGrpSpPr/>
        <p:nvPr/>
      </p:nvGrpSpPr>
      <p:grpSpPr>
        <a:xfrm>
          <a:off x="0" y="0"/>
          <a:ext cx="0" cy="0"/>
          <a:chOff x="0" y="0"/>
          <a:chExt cx="0" cy="0"/>
        </a:xfrm>
      </p:grpSpPr>
      <p:sp>
        <p:nvSpPr>
          <p:cNvPr id="236" name="Google Shape;236;p46"/>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237" name="Google Shape;237;p4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38" name="Google Shape;238;p4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39" name="Google Shape;239;p4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40" name="Shape 240"/>
        <p:cNvGrpSpPr/>
        <p:nvPr/>
      </p:nvGrpSpPr>
      <p:grpSpPr>
        <a:xfrm>
          <a:off x="0" y="0"/>
          <a:ext cx="0" cy="0"/>
          <a:chOff x="0" y="0"/>
          <a:chExt cx="0" cy="0"/>
        </a:xfrm>
      </p:grpSpPr>
      <p:sp>
        <p:nvSpPr>
          <p:cNvPr id="241" name="Google Shape;241;p4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42" name="Google Shape;242;p4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43" name="Google Shape;243;p4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44" name="Shape 244"/>
        <p:cNvGrpSpPr/>
        <p:nvPr/>
      </p:nvGrpSpPr>
      <p:grpSpPr>
        <a:xfrm>
          <a:off x="0" y="0"/>
          <a:ext cx="0" cy="0"/>
          <a:chOff x="0" y="0"/>
          <a:chExt cx="0" cy="0"/>
        </a:xfrm>
      </p:grpSpPr>
      <p:sp>
        <p:nvSpPr>
          <p:cNvPr id="245" name="Google Shape;245;p48"/>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246" name="Google Shape;246;p48"/>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lstStyle>
            <a:lvl1pPr indent="-381000" lvl="0" marL="457200" marR="0" rtl="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7" name="Google Shape;247;p48"/>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248" name="Google Shape;248;p4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49" name="Google Shape;249;p4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50" name="Google Shape;250;p4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51" name="Shape 251"/>
        <p:cNvGrpSpPr/>
        <p:nvPr/>
      </p:nvGrpSpPr>
      <p:grpSpPr>
        <a:xfrm>
          <a:off x="0" y="0"/>
          <a:ext cx="0" cy="0"/>
          <a:chOff x="0" y="0"/>
          <a:chExt cx="0" cy="0"/>
        </a:xfrm>
      </p:grpSpPr>
      <p:sp>
        <p:nvSpPr>
          <p:cNvPr id="252" name="Google Shape;252;p49"/>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dk1"/>
              </a:buClr>
              <a:buSzPts val="1100"/>
              <a:buFont typeface="Calibri"/>
              <a:buNone/>
              <a:defRPr b="0" i="0" sz="24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253" name="Google Shape;253;p49"/>
          <p:cNvSpPr/>
          <p:nvPr>
            <p:ph idx="2" type="pic"/>
          </p:nvPr>
        </p:nvSpPr>
        <p:spPr>
          <a:xfrm>
            <a:off x="3887391" y="740569"/>
            <a:ext cx="4629300" cy="36552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800"/>
              </a:spcBef>
              <a:spcAft>
                <a:spcPts val="0"/>
              </a:spcAft>
              <a:buClr>
                <a:schemeClr val="dk1"/>
              </a:buClr>
              <a:buSzPts val="1100"/>
              <a:buFont typeface="Arial"/>
              <a:buNone/>
              <a:defRPr b="0" i="0" sz="24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spcAft>
                <a:spcPts val="0"/>
              </a:spcAft>
              <a:buClr>
                <a:schemeClr val="dk1"/>
              </a:buClr>
              <a:buSzPts val="1100"/>
              <a:buFont typeface="Arial"/>
              <a:buNone/>
              <a:defRPr b="0" i="0" sz="2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spcAft>
                <a:spcPts val="0"/>
              </a:spcAft>
              <a:buClr>
                <a:schemeClr val="dk1"/>
              </a:buClr>
              <a:buSzPts val="1100"/>
              <a:buFont typeface="Arial"/>
              <a:buNone/>
              <a:defRPr b="0" i="0" sz="18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9pPr>
          </a:lstStyle>
          <a:p/>
        </p:txBody>
      </p:sp>
      <p:sp>
        <p:nvSpPr>
          <p:cNvPr id="254" name="Google Shape;254;p49"/>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255" name="Google Shape;255;p4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56" name="Google Shape;256;p4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57" name="Google Shape;257;p4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58" name="Shape 258"/>
        <p:cNvGrpSpPr/>
        <p:nvPr/>
      </p:nvGrpSpPr>
      <p:grpSpPr>
        <a:xfrm>
          <a:off x="0" y="0"/>
          <a:ext cx="0" cy="0"/>
          <a:chOff x="0" y="0"/>
          <a:chExt cx="0" cy="0"/>
        </a:xfrm>
      </p:grpSpPr>
      <p:sp>
        <p:nvSpPr>
          <p:cNvPr id="259" name="Google Shape;259;p50"/>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260" name="Google Shape;260;p50"/>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1" name="Google Shape;261;p5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62" name="Google Shape;262;p5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63" name="Google Shape;263;p5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64" name="Shape 264"/>
        <p:cNvGrpSpPr/>
        <p:nvPr/>
      </p:nvGrpSpPr>
      <p:grpSpPr>
        <a:xfrm>
          <a:off x="0" y="0"/>
          <a:ext cx="0" cy="0"/>
          <a:chOff x="0" y="0"/>
          <a:chExt cx="0" cy="0"/>
        </a:xfrm>
      </p:grpSpPr>
      <p:sp>
        <p:nvSpPr>
          <p:cNvPr id="265" name="Google Shape;265;p51"/>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266" name="Google Shape;266;p51"/>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7" name="Google Shape;267;p5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68" name="Google Shape;268;p5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69" name="Google Shape;269;p5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9" name="Shape 29"/>
        <p:cNvGrpSpPr/>
        <p:nvPr/>
      </p:nvGrpSpPr>
      <p:grpSpPr>
        <a:xfrm>
          <a:off x="0" y="0"/>
          <a:ext cx="0" cy="0"/>
          <a:chOff x="0" y="0"/>
          <a:chExt cx="0" cy="0"/>
        </a:xfrm>
      </p:grpSpPr>
      <p:sp>
        <p:nvSpPr>
          <p:cNvPr id="30" name="Google Shape;30;p6"/>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algn="ctr">
              <a:spcBef>
                <a:spcPts val="360"/>
              </a:spcBef>
              <a:spcAft>
                <a:spcPts val="0"/>
              </a:spcAft>
              <a:buSzPts val="1800"/>
              <a:buNone/>
              <a:defRPr sz="1800"/>
            </a:lvl1pPr>
          </a:lstStyle>
          <a:p/>
        </p:txBody>
      </p:sp>
      <p:sp>
        <p:nvSpPr>
          <p:cNvPr id="31" name="Google Shape;31;p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logo.png" id="32" name="Google Shape;32;p6"/>
          <p:cNvPicPr preferRelativeResize="0"/>
          <p:nvPr/>
        </p:nvPicPr>
        <p:blipFill rotWithShape="1">
          <a:blip r:embed="rId2">
            <a:alphaModFix/>
          </a:blip>
          <a:srcRect b="0" l="0" r="0" t="0"/>
          <a:stretch/>
        </p:blipFill>
        <p:spPr>
          <a:xfrm>
            <a:off x="8359204" y="-2"/>
            <a:ext cx="706200" cy="706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3" name="Shape 33"/>
        <p:cNvGrpSpPr/>
        <p:nvPr/>
      </p:nvGrpSpPr>
      <p:grpSpPr>
        <a:xfrm>
          <a:off x="0" y="0"/>
          <a:ext cx="0" cy="0"/>
          <a:chOff x="0" y="0"/>
          <a:chExt cx="0" cy="0"/>
        </a:xfrm>
      </p:grpSpPr>
      <p:sp>
        <p:nvSpPr>
          <p:cNvPr id="34" name="Google Shape;34;p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rgbClr val="6AA84F"/>
        </a:solidFill>
      </p:bgPr>
    </p:bg>
    <p:spTree>
      <p:nvGrpSpPr>
        <p:cNvPr id="35" name="Shape 35"/>
        <p:cNvGrpSpPr/>
        <p:nvPr/>
      </p:nvGrpSpPr>
      <p:grpSpPr>
        <a:xfrm>
          <a:off x="0" y="0"/>
          <a:ext cx="0" cy="0"/>
          <a:chOff x="0" y="0"/>
          <a:chExt cx="0" cy="0"/>
        </a:xfrm>
      </p:grpSpPr>
      <p:sp>
        <p:nvSpPr>
          <p:cNvPr id="36" name="Google Shape;36;p8"/>
          <p:cNvSpPr txBox="1"/>
          <p:nvPr>
            <p:ph type="ctrTitle"/>
          </p:nvPr>
        </p:nvSpPr>
        <p:spPr>
          <a:xfrm>
            <a:off x="764400" y="2135326"/>
            <a:ext cx="7693800" cy="553500"/>
          </a:xfrm>
          <a:prstGeom prst="rect">
            <a:avLst/>
          </a:prstGeom>
        </p:spPr>
        <p:txBody>
          <a:bodyPr anchorCtr="0" anchor="t" bIns="91425" lIns="91425" spcFirstLastPara="1" rIns="91425" wrap="square" tIns="91425"/>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37" name="Google Shape;37;p8"/>
          <p:cNvSpPr txBox="1"/>
          <p:nvPr>
            <p:ph idx="1" type="subTitle"/>
          </p:nvPr>
        </p:nvSpPr>
        <p:spPr>
          <a:xfrm>
            <a:off x="685800" y="3028079"/>
            <a:ext cx="7772400" cy="784800"/>
          </a:xfrm>
          <a:prstGeom prst="rect">
            <a:avLst/>
          </a:prstGeom>
        </p:spPr>
        <p:txBody>
          <a:bodyPr anchorCtr="0" anchor="t" bIns="91425" lIns="91425" spcFirstLastPara="1" rIns="91425" wrap="square" tIns="91425"/>
          <a:lstStyle>
            <a:lvl1pPr lvl="0" rtl="0" algn="ctr">
              <a:spcBef>
                <a:spcPts val="0"/>
              </a:spcBef>
              <a:spcAft>
                <a:spcPts val="0"/>
              </a:spcAft>
              <a:buClr>
                <a:srgbClr val="FFFFFF"/>
              </a:buClr>
              <a:buSzPts val="3000"/>
              <a:buNone/>
              <a:defRPr>
                <a:solidFill>
                  <a:srgbClr val="FFFFFF"/>
                </a:solidFill>
              </a:defRPr>
            </a:lvl1pPr>
            <a:lvl2pPr lvl="1" rtl="0" algn="ctr">
              <a:spcBef>
                <a:spcPts val="0"/>
              </a:spcBef>
              <a:spcAft>
                <a:spcPts val="0"/>
              </a:spcAft>
              <a:buClr>
                <a:srgbClr val="FFFFFF"/>
              </a:buClr>
              <a:buSzPts val="3000"/>
              <a:buNone/>
              <a:defRPr sz="3000">
                <a:solidFill>
                  <a:srgbClr val="FFFFFF"/>
                </a:solidFill>
              </a:defRPr>
            </a:lvl2pPr>
            <a:lvl3pPr lvl="2" rtl="0" algn="ctr">
              <a:spcBef>
                <a:spcPts val="0"/>
              </a:spcBef>
              <a:spcAft>
                <a:spcPts val="0"/>
              </a:spcAft>
              <a:buClr>
                <a:srgbClr val="FFFFFF"/>
              </a:buClr>
              <a:buSzPts val="3000"/>
              <a:buNone/>
              <a:defRPr sz="3000">
                <a:solidFill>
                  <a:srgbClr val="FFFFFF"/>
                </a:solidFill>
              </a:defRPr>
            </a:lvl3pPr>
            <a:lvl4pPr lvl="3" rtl="0" algn="ctr">
              <a:spcBef>
                <a:spcPts val="0"/>
              </a:spcBef>
              <a:spcAft>
                <a:spcPts val="0"/>
              </a:spcAft>
              <a:buClr>
                <a:srgbClr val="FFFFFF"/>
              </a:buClr>
              <a:buSzPts val="3000"/>
              <a:buNone/>
              <a:defRPr sz="3000">
                <a:solidFill>
                  <a:srgbClr val="FFFFFF"/>
                </a:solidFill>
              </a:defRPr>
            </a:lvl4pPr>
            <a:lvl5pPr lvl="4" rtl="0" algn="ctr">
              <a:spcBef>
                <a:spcPts val="0"/>
              </a:spcBef>
              <a:spcAft>
                <a:spcPts val="0"/>
              </a:spcAft>
              <a:buClr>
                <a:srgbClr val="FFFFFF"/>
              </a:buClr>
              <a:buSzPts val="3000"/>
              <a:buNone/>
              <a:defRPr sz="3000">
                <a:solidFill>
                  <a:srgbClr val="FFFFFF"/>
                </a:solidFill>
              </a:defRPr>
            </a:lvl5pPr>
            <a:lvl6pPr lvl="5" rtl="0" algn="ctr">
              <a:spcBef>
                <a:spcPts val="0"/>
              </a:spcBef>
              <a:spcAft>
                <a:spcPts val="0"/>
              </a:spcAft>
              <a:buClr>
                <a:srgbClr val="FFFFFF"/>
              </a:buClr>
              <a:buSzPts val="3000"/>
              <a:buNone/>
              <a:defRPr sz="3000">
                <a:solidFill>
                  <a:srgbClr val="FFFFFF"/>
                </a:solidFill>
              </a:defRPr>
            </a:lvl6pPr>
            <a:lvl7pPr lvl="6" rtl="0" algn="ctr">
              <a:spcBef>
                <a:spcPts val="0"/>
              </a:spcBef>
              <a:spcAft>
                <a:spcPts val="0"/>
              </a:spcAft>
              <a:buClr>
                <a:srgbClr val="FFFFFF"/>
              </a:buClr>
              <a:buSzPts val="3000"/>
              <a:buNone/>
              <a:defRPr sz="3000">
                <a:solidFill>
                  <a:srgbClr val="FFFFFF"/>
                </a:solidFill>
              </a:defRPr>
            </a:lvl7pPr>
            <a:lvl8pPr lvl="7" rtl="0" algn="ctr">
              <a:spcBef>
                <a:spcPts val="0"/>
              </a:spcBef>
              <a:spcAft>
                <a:spcPts val="0"/>
              </a:spcAft>
              <a:buClr>
                <a:srgbClr val="FFFFFF"/>
              </a:buClr>
              <a:buSzPts val="3000"/>
              <a:buNone/>
              <a:defRPr sz="3000">
                <a:solidFill>
                  <a:srgbClr val="FFFFFF"/>
                </a:solidFill>
              </a:defRPr>
            </a:lvl8pPr>
            <a:lvl9pPr lvl="8" rtl="0" algn="ctr">
              <a:spcBef>
                <a:spcPts val="0"/>
              </a:spcBef>
              <a:spcAft>
                <a:spcPts val="0"/>
              </a:spcAft>
              <a:buClr>
                <a:srgbClr val="FFFFFF"/>
              </a:buClr>
              <a:buSzPts val="3000"/>
              <a:buNone/>
              <a:defRPr sz="3000">
                <a:solidFill>
                  <a:srgbClr val="FFFFFF"/>
                </a:solidFill>
              </a:defRPr>
            </a:lvl9pPr>
          </a:lstStyle>
          <a:p/>
        </p:txBody>
      </p:sp>
      <p:sp>
        <p:nvSpPr>
          <p:cNvPr id="38" name="Google Shape;38;p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39" name="Shape 39"/>
        <p:cNvGrpSpPr/>
        <p:nvPr/>
      </p:nvGrpSpPr>
      <p:grpSpPr>
        <a:xfrm>
          <a:off x="0" y="0"/>
          <a:ext cx="0" cy="0"/>
          <a:chOff x="0" y="0"/>
          <a:chExt cx="0" cy="0"/>
        </a:xfrm>
      </p:grpSpPr>
      <p:sp>
        <p:nvSpPr>
          <p:cNvPr id="40" name="Google Shape;40;p9"/>
          <p:cNvSpPr txBox="1"/>
          <p:nvPr>
            <p:ph type="title"/>
          </p:nvPr>
        </p:nvSpPr>
        <p:spPr>
          <a:xfrm>
            <a:off x="0" y="3"/>
            <a:ext cx="8229600" cy="857400"/>
          </a:xfrm>
          <a:prstGeom prst="rect">
            <a:avLst/>
          </a:prstGeom>
        </p:spPr>
        <p:txBody>
          <a:bodyPr anchorCtr="0" anchor="t"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1" name="Google Shape;41;p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logo.png" id="42" name="Google Shape;42;p9"/>
          <p:cNvPicPr preferRelativeResize="0"/>
          <p:nvPr/>
        </p:nvPicPr>
        <p:blipFill rotWithShape="1">
          <a:blip r:embed="rId2">
            <a:alphaModFix/>
          </a:blip>
          <a:srcRect b="0" l="0" r="0" t="0"/>
          <a:stretch/>
        </p:blipFill>
        <p:spPr>
          <a:xfrm>
            <a:off x="8359204" y="-2"/>
            <a:ext cx="635700" cy="6357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43" name="Shape 43"/>
        <p:cNvGrpSpPr/>
        <p:nvPr/>
      </p:nvGrpSpPr>
      <p:grpSpPr>
        <a:xfrm>
          <a:off x="0" y="0"/>
          <a:ext cx="0" cy="0"/>
          <a:chOff x="0" y="0"/>
          <a:chExt cx="0" cy="0"/>
        </a:xfrm>
      </p:grpSpPr>
      <p:pic>
        <p:nvPicPr>
          <p:cNvPr id="44" name="Google Shape;44;p10"/>
          <p:cNvPicPr preferRelativeResize="0"/>
          <p:nvPr/>
        </p:nvPicPr>
        <p:blipFill>
          <a:blip r:embed="rId2">
            <a:alphaModFix/>
          </a:blip>
          <a:stretch>
            <a:fillRect/>
          </a:stretch>
        </p:blipFill>
        <p:spPr>
          <a:xfrm>
            <a:off x="853807" y="0"/>
            <a:ext cx="7436386" cy="5143500"/>
          </a:xfrm>
          <a:prstGeom prst="rect">
            <a:avLst/>
          </a:prstGeom>
          <a:noFill/>
          <a:ln>
            <a:noFill/>
          </a:ln>
        </p:spPr>
      </p:pic>
      <p:sp>
        <p:nvSpPr>
          <p:cNvPr id="45" name="Google Shape;45;p10"/>
          <p:cNvSpPr txBox="1"/>
          <p:nvPr/>
        </p:nvSpPr>
        <p:spPr>
          <a:xfrm>
            <a:off x="2275000" y="1340825"/>
            <a:ext cx="4649100" cy="22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4.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theme" Target="../theme/theme6.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theme" Target="../theme/theme7.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theme" Target="../theme/theme2.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3" Type="http://schemas.openxmlformats.org/officeDocument/2006/relationships/theme" Target="../theme/theme3.xml"/><Relationship Id="rId12" Type="http://schemas.openxmlformats.org/officeDocument/2006/relationships/slideLayout" Target="../slideLayouts/slideLayout45.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3"/>
            <a:ext cx="8229600" cy="857400"/>
          </a:xfrm>
          <a:prstGeom prst="rect">
            <a:avLst/>
          </a:prstGeom>
          <a:noFill/>
          <a:ln>
            <a:noFill/>
          </a:ln>
        </p:spPr>
        <p:txBody>
          <a:bodyPr anchorCtr="0" anchor="t" bIns="91425" lIns="91425" spcFirstLastPara="1" rIns="91425" wrap="square" tIns="91425"/>
          <a:lstStyle>
            <a:lvl1pPr lvl="0">
              <a:spcBef>
                <a:spcPts val="0"/>
              </a:spcBef>
              <a:spcAft>
                <a:spcPts val="0"/>
              </a:spcAft>
              <a:buClr>
                <a:srgbClr val="666666"/>
              </a:buClr>
              <a:buSzPts val="3600"/>
              <a:buNone/>
              <a:defRPr b="1" sz="3600">
                <a:solidFill>
                  <a:srgbClr val="666666"/>
                </a:solidFill>
              </a:defRPr>
            </a:lvl1pPr>
            <a:lvl2pPr lvl="1">
              <a:spcBef>
                <a:spcPts val="0"/>
              </a:spcBef>
              <a:spcAft>
                <a:spcPts val="0"/>
              </a:spcAft>
              <a:buClr>
                <a:srgbClr val="666666"/>
              </a:buClr>
              <a:buSzPts val="3600"/>
              <a:buNone/>
              <a:defRPr b="1" sz="3600">
                <a:solidFill>
                  <a:srgbClr val="666666"/>
                </a:solidFill>
              </a:defRPr>
            </a:lvl2pPr>
            <a:lvl3pPr lvl="2">
              <a:spcBef>
                <a:spcPts val="0"/>
              </a:spcBef>
              <a:spcAft>
                <a:spcPts val="0"/>
              </a:spcAft>
              <a:buClr>
                <a:srgbClr val="666666"/>
              </a:buClr>
              <a:buSzPts val="3600"/>
              <a:buNone/>
              <a:defRPr b="1" sz="3600">
                <a:solidFill>
                  <a:srgbClr val="666666"/>
                </a:solidFill>
              </a:defRPr>
            </a:lvl3pPr>
            <a:lvl4pPr lvl="3">
              <a:spcBef>
                <a:spcPts val="0"/>
              </a:spcBef>
              <a:spcAft>
                <a:spcPts val="0"/>
              </a:spcAft>
              <a:buClr>
                <a:srgbClr val="666666"/>
              </a:buClr>
              <a:buSzPts val="3600"/>
              <a:buNone/>
              <a:defRPr b="1" sz="3600">
                <a:solidFill>
                  <a:srgbClr val="666666"/>
                </a:solidFill>
              </a:defRPr>
            </a:lvl4pPr>
            <a:lvl5pPr lvl="4">
              <a:spcBef>
                <a:spcPts val="0"/>
              </a:spcBef>
              <a:spcAft>
                <a:spcPts val="0"/>
              </a:spcAft>
              <a:buClr>
                <a:srgbClr val="666666"/>
              </a:buClr>
              <a:buSzPts val="3600"/>
              <a:buNone/>
              <a:defRPr b="1" sz="3600">
                <a:solidFill>
                  <a:srgbClr val="666666"/>
                </a:solidFill>
              </a:defRPr>
            </a:lvl5pPr>
            <a:lvl6pPr lvl="5">
              <a:spcBef>
                <a:spcPts val="0"/>
              </a:spcBef>
              <a:spcAft>
                <a:spcPts val="0"/>
              </a:spcAft>
              <a:buClr>
                <a:srgbClr val="666666"/>
              </a:buClr>
              <a:buSzPts val="3600"/>
              <a:buNone/>
              <a:defRPr b="1" sz="3600">
                <a:solidFill>
                  <a:srgbClr val="666666"/>
                </a:solidFill>
              </a:defRPr>
            </a:lvl6pPr>
            <a:lvl7pPr lvl="6">
              <a:spcBef>
                <a:spcPts val="0"/>
              </a:spcBef>
              <a:spcAft>
                <a:spcPts val="0"/>
              </a:spcAft>
              <a:buClr>
                <a:srgbClr val="666666"/>
              </a:buClr>
              <a:buSzPts val="3600"/>
              <a:buNone/>
              <a:defRPr b="1" sz="3600">
                <a:solidFill>
                  <a:srgbClr val="666666"/>
                </a:solidFill>
              </a:defRPr>
            </a:lvl7pPr>
            <a:lvl8pPr lvl="7">
              <a:spcBef>
                <a:spcPts val="0"/>
              </a:spcBef>
              <a:spcAft>
                <a:spcPts val="0"/>
              </a:spcAft>
              <a:buClr>
                <a:srgbClr val="666666"/>
              </a:buClr>
              <a:buSzPts val="3600"/>
              <a:buNone/>
              <a:defRPr b="1" sz="3600">
                <a:solidFill>
                  <a:srgbClr val="666666"/>
                </a:solidFill>
              </a:defRPr>
            </a:lvl8pPr>
            <a:lvl9pPr lvl="8">
              <a:spcBef>
                <a:spcPts val="0"/>
              </a:spcBef>
              <a:spcAft>
                <a:spcPts val="0"/>
              </a:spcAft>
              <a:buClr>
                <a:srgbClr val="666666"/>
              </a:buClr>
              <a:buSzPts val="3600"/>
              <a:buNone/>
              <a:defRPr b="1" sz="3600">
                <a:solidFill>
                  <a:srgbClr val="666666"/>
                </a:solidFill>
              </a:defRPr>
            </a:lvl9pPr>
          </a:lstStyle>
          <a:p/>
        </p:txBody>
      </p:sp>
      <p:sp>
        <p:nvSpPr>
          <p:cNvPr id="7" name="Google Shape;7;p1"/>
          <p:cNvSpPr txBox="1"/>
          <p:nvPr>
            <p:ph idx="1" type="body"/>
          </p:nvPr>
        </p:nvSpPr>
        <p:spPr>
          <a:xfrm>
            <a:off x="457200" y="907675"/>
            <a:ext cx="8229600" cy="40182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
        <p:nvSpPr>
          <p:cNvPr id="8" name="Google Shape;8;p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9" name="Shape 49"/>
        <p:cNvGrpSpPr/>
        <p:nvPr/>
      </p:nvGrpSpPr>
      <p:grpSpPr>
        <a:xfrm>
          <a:off x="0" y="0"/>
          <a:ext cx="0" cy="0"/>
          <a:chOff x="0" y="0"/>
          <a:chExt cx="0" cy="0"/>
        </a:xfrm>
      </p:grpSpPr>
      <p:sp>
        <p:nvSpPr>
          <p:cNvPr id="50" name="Google Shape;50;p12"/>
          <p:cNvSpPr txBox="1"/>
          <p:nvPr/>
        </p:nvSpPr>
        <p:spPr>
          <a:xfrm>
            <a:off x="8369300" y="4880372"/>
            <a:ext cx="622200" cy="205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1" lang="en" sz="1200" u="none" cap="none" strike="noStrike">
                <a:solidFill>
                  <a:srgbClr val="575651"/>
                </a:solidFill>
                <a:latin typeface="Georgia"/>
                <a:ea typeface="Georgia"/>
                <a:cs typeface="Georgia"/>
                <a:sym typeface="Georgia"/>
              </a:rPr>
              <a:t>‹#›</a:t>
            </a:fld>
            <a:endParaRPr b="0" i="1" sz="1200" u="none" cap="none" strike="noStrike">
              <a:solidFill>
                <a:srgbClr val="575651"/>
              </a:solidFill>
              <a:latin typeface="Georgia"/>
              <a:ea typeface="Georgia"/>
              <a:cs typeface="Georgia"/>
              <a:sym typeface="Georgia"/>
            </a:endParaRPr>
          </a:p>
        </p:txBody>
      </p:sp>
      <p:cxnSp>
        <p:nvCxnSpPr>
          <p:cNvPr id="51" name="Google Shape;51;p12"/>
          <p:cNvCxnSpPr/>
          <p:nvPr/>
        </p:nvCxnSpPr>
        <p:spPr>
          <a:xfrm>
            <a:off x="0" y="4800600"/>
            <a:ext cx="9144000" cy="0"/>
          </a:xfrm>
          <a:prstGeom prst="straightConnector1">
            <a:avLst/>
          </a:prstGeom>
          <a:noFill/>
          <a:ln cap="flat" cmpd="sng" w="9525">
            <a:solidFill>
              <a:srgbClr val="989891"/>
            </a:solidFill>
            <a:prstDash val="solid"/>
            <a:round/>
            <a:headEnd len="sm" w="sm" type="none"/>
            <a:tailEnd len="sm" w="sm" type="none"/>
          </a:ln>
        </p:spPr>
      </p:cxnSp>
      <p:pic>
        <p:nvPicPr>
          <p:cNvPr descr="Luma" id="52" name="Google Shape;52;p12"/>
          <p:cNvPicPr preferRelativeResize="0"/>
          <p:nvPr/>
        </p:nvPicPr>
        <p:blipFill rotWithShape="1">
          <a:blip r:embed="rId1">
            <a:alphaModFix/>
          </a:blip>
          <a:srcRect b="0" l="0" r="0" t="0"/>
          <a:stretch/>
        </p:blipFill>
        <p:spPr>
          <a:xfrm>
            <a:off x="6705600" y="4822031"/>
            <a:ext cx="1828800" cy="300000"/>
          </a:xfrm>
          <a:prstGeom prst="rect">
            <a:avLst/>
          </a:prstGeom>
          <a:noFill/>
          <a:ln>
            <a:noFill/>
          </a:ln>
        </p:spPr>
      </p:pic>
      <p:sp>
        <p:nvSpPr>
          <p:cNvPr id="53" name="Google Shape;53;p12"/>
          <p:cNvSpPr txBox="1"/>
          <p:nvPr/>
        </p:nvSpPr>
        <p:spPr>
          <a:xfrm>
            <a:off x="152400" y="4891259"/>
            <a:ext cx="2590800" cy="1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800" u="none" cap="none" strike="noStrike">
                <a:solidFill>
                  <a:schemeClr val="lt2"/>
                </a:solidFill>
                <a:latin typeface="Georgia"/>
                <a:ea typeface="Georgia"/>
                <a:cs typeface="Georgia"/>
                <a:sym typeface="Georgia"/>
              </a:rPr>
              <a:t>© LUMA Institute and its licensors </a:t>
            </a:r>
            <a:endParaRPr sz="800">
              <a:solidFill>
                <a:schemeClr val="lt2"/>
              </a:solidFill>
              <a:latin typeface="Georgia"/>
              <a:ea typeface="Georgia"/>
              <a:cs typeface="Georgia"/>
              <a:sym typeface="Georgia"/>
            </a:endParaRPr>
          </a:p>
        </p:txBody>
      </p:sp>
    </p:spTree>
  </p:cSld>
  <p:clrMap accent1="accent1" accent2="accent2" accent3="accent3" accent4="accent4" accent5="accent5" accent6="accent6" bg1="lt1" bg2="dk2" tx1="dk1" tx2="lt2" folHlink="folHlink" hlink="hlink"/>
  <p:sldLayoutIdLst>
    <p:sldLayoutId id="2147483658" r:id="rId2"/>
    <p:sldLayoutId id="2147483659" r:id="rId3"/>
    <p:sldLayoutId id="2147483660" r:id="rId4"/>
    <p:sldLayoutId id="2147483661" r:id="rId5"/>
    <p:sldLayoutId id="214748366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8" name="Shape 88"/>
        <p:cNvGrpSpPr/>
        <p:nvPr/>
      </p:nvGrpSpPr>
      <p:grpSpPr>
        <a:xfrm>
          <a:off x="0" y="0"/>
          <a:ext cx="0" cy="0"/>
          <a:chOff x="0" y="0"/>
          <a:chExt cx="0" cy="0"/>
        </a:xfrm>
      </p:grpSpPr>
      <p:pic>
        <p:nvPicPr>
          <p:cNvPr descr="Luma" id="89" name="Google Shape;89;p18"/>
          <p:cNvPicPr preferRelativeResize="0"/>
          <p:nvPr/>
        </p:nvPicPr>
        <p:blipFill rotWithShape="1">
          <a:blip r:embed="rId1">
            <a:alphaModFix/>
          </a:blip>
          <a:srcRect b="0" l="0" r="0" t="0"/>
          <a:stretch/>
        </p:blipFill>
        <p:spPr>
          <a:xfrm>
            <a:off x="6705600" y="4822031"/>
            <a:ext cx="1828800" cy="300000"/>
          </a:xfrm>
          <a:prstGeom prst="rect">
            <a:avLst/>
          </a:prstGeom>
          <a:noFill/>
          <a:ln>
            <a:noFill/>
          </a:ln>
        </p:spPr>
      </p:pic>
      <p:sp>
        <p:nvSpPr>
          <p:cNvPr id="90" name="Google Shape;90;p18"/>
          <p:cNvSpPr txBox="1"/>
          <p:nvPr/>
        </p:nvSpPr>
        <p:spPr>
          <a:xfrm>
            <a:off x="8369300" y="4880372"/>
            <a:ext cx="622200" cy="205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1" lang="en" sz="1200" u="none" cap="none" strike="noStrike">
                <a:solidFill>
                  <a:srgbClr val="575651"/>
                </a:solidFill>
                <a:latin typeface="Georgia"/>
                <a:ea typeface="Georgia"/>
                <a:cs typeface="Georgia"/>
                <a:sym typeface="Georgia"/>
              </a:rPr>
              <a:t>‹#›</a:t>
            </a:fld>
            <a:endParaRPr b="0" i="1" sz="1200" u="none" cap="none" strike="noStrike">
              <a:solidFill>
                <a:srgbClr val="575651"/>
              </a:solidFill>
              <a:latin typeface="Georgia"/>
              <a:ea typeface="Georgia"/>
              <a:cs typeface="Georgia"/>
              <a:sym typeface="Georgia"/>
            </a:endParaRPr>
          </a:p>
        </p:txBody>
      </p:sp>
      <p:cxnSp>
        <p:nvCxnSpPr>
          <p:cNvPr id="91" name="Google Shape;91;p18"/>
          <p:cNvCxnSpPr/>
          <p:nvPr/>
        </p:nvCxnSpPr>
        <p:spPr>
          <a:xfrm>
            <a:off x="0" y="4800600"/>
            <a:ext cx="9144000" cy="0"/>
          </a:xfrm>
          <a:prstGeom prst="straightConnector1">
            <a:avLst/>
          </a:prstGeom>
          <a:noFill/>
          <a:ln cap="flat" cmpd="sng" w="9525">
            <a:solidFill>
              <a:srgbClr val="989891"/>
            </a:solidFill>
            <a:prstDash val="solid"/>
            <a:round/>
            <a:headEnd len="sm" w="sm" type="none"/>
            <a:tailEnd len="sm" w="sm" type="none"/>
          </a:ln>
        </p:spPr>
      </p:cxnSp>
      <p:sp>
        <p:nvSpPr>
          <p:cNvPr id="92" name="Google Shape;92;p18"/>
          <p:cNvSpPr txBox="1"/>
          <p:nvPr/>
        </p:nvSpPr>
        <p:spPr>
          <a:xfrm>
            <a:off x="152400" y="4891259"/>
            <a:ext cx="2590800" cy="1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800" u="none" cap="none" strike="noStrike">
                <a:solidFill>
                  <a:schemeClr val="lt2"/>
                </a:solidFill>
                <a:latin typeface="Georgia"/>
                <a:ea typeface="Georgia"/>
                <a:cs typeface="Georgia"/>
                <a:sym typeface="Georgia"/>
              </a:rPr>
              <a:t>© LUMA Institute and its licensors </a:t>
            </a:r>
            <a:endParaRPr sz="800">
              <a:solidFill>
                <a:schemeClr val="lt2"/>
              </a:solidFill>
              <a:latin typeface="Georgia"/>
              <a:ea typeface="Georgia"/>
              <a:cs typeface="Georgia"/>
              <a:sym typeface="Georgia"/>
            </a:endParaRPr>
          </a:p>
        </p:txBody>
      </p: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127" name="Shape 127"/>
        <p:cNvGrpSpPr/>
        <p:nvPr/>
      </p:nvGrpSpPr>
      <p:grpSpPr>
        <a:xfrm>
          <a:off x="0" y="0"/>
          <a:ext cx="0" cy="0"/>
          <a:chOff x="0" y="0"/>
          <a:chExt cx="0" cy="0"/>
        </a:xfrm>
      </p:grpSpPr>
      <p:sp>
        <p:nvSpPr>
          <p:cNvPr id="128" name="Google Shape;128;p24"/>
          <p:cNvSpPr txBox="1"/>
          <p:nvPr>
            <p:ph type="title"/>
          </p:nvPr>
        </p:nvSpPr>
        <p:spPr>
          <a:xfrm>
            <a:off x="0" y="3"/>
            <a:ext cx="8229600" cy="857400"/>
          </a:xfrm>
          <a:prstGeom prst="rect">
            <a:avLst/>
          </a:prstGeom>
          <a:noFill/>
          <a:ln>
            <a:noFill/>
          </a:ln>
        </p:spPr>
        <p:txBody>
          <a:bodyPr anchorCtr="0" anchor="t" bIns="91425" lIns="91425" spcFirstLastPara="1" rIns="91425" wrap="square" tIns="91425"/>
          <a:lstStyle>
            <a:lvl1pPr lvl="0" rtl="0">
              <a:spcBef>
                <a:spcPts val="0"/>
              </a:spcBef>
              <a:spcAft>
                <a:spcPts val="0"/>
              </a:spcAft>
              <a:buClr>
                <a:srgbClr val="666666"/>
              </a:buClr>
              <a:buSzPts val="3600"/>
              <a:buNone/>
              <a:defRPr b="1" sz="3600">
                <a:solidFill>
                  <a:srgbClr val="666666"/>
                </a:solidFill>
              </a:defRPr>
            </a:lvl1pPr>
            <a:lvl2pPr lvl="1" rtl="0">
              <a:spcBef>
                <a:spcPts val="0"/>
              </a:spcBef>
              <a:spcAft>
                <a:spcPts val="0"/>
              </a:spcAft>
              <a:buClr>
                <a:srgbClr val="666666"/>
              </a:buClr>
              <a:buSzPts val="3600"/>
              <a:buNone/>
              <a:defRPr b="1" sz="3600">
                <a:solidFill>
                  <a:srgbClr val="666666"/>
                </a:solidFill>
              </a:defRPr>
            </a:lvl2pPr>
            <a:lvl3pPr lvl="2" rtl="0">
              <a:spcBef>
                <a:spcPts val="0"/>
              </a:spcBef>
              <a:spcAft>
                <a:spcPts val="0"/>
              </a:spcAft>
              <a:buClr>
                <a:srgbClr val="666666"/>
              </a:buClr>
              <a:buSzPts val="3600"/>
              <a:buNone/>
              <a:defRPr b="1" sz="3600">
                <a:solidFill>
                  <a:srgbClr val="666666"/>
                </a:solidFill>
              </a:defRPr>
            </a:lvl3pPr>
            <a:lvl4pPr lvl="3" rtl="0">
              <a:spcBef>
                <a:spcPts val="0"/>
              </a:spcBef>
              <a:spcAft>
                <a:spcPts val="0"/>
              </a:spcAft>
              <a:buClr>
                <a:srgbClr val="666666"/>
              </a:buClr>
              <a:buSzPts val="3600"/>
              <a:buNone/>
              <a:defRPr b="1" sz="3600">
                <a:solidFill>
                  <a:srgbClr val="666666"/>
                </a:solidFill>
              </a:defRPr>
            </a:lvl4pPr>
            <a:lvl5pPr lvl="4" rtl="0">
              <a:spcBef>
                <a:spcPts val="0"/>
              </a:spcBef>
              <a:spcAft>
                <a:spcPts val="0"/>
              </a:spcAft>
              <a:buClr>
                <a:srgbClr val="666666"/>
              </a:buClr>
              <a:buSzPts val="3600"/>
              <a:buNone/>
              <a:defRPr b="1" sz="3600">
                <a:solidFill>
                  <a:srgbClr val="666666"/>
                </a:solidFill>
              </a:defRPr>
            </a:lvl5pPr>
            <a:lvl6pPr lvl="5" rtl="0">
              <a:spcBef>
                <a:spcPts val="0"/>
              </a:spcBef>
              <a:spcAft>
                <a:spcPts val="0"/>
              </a:spcAft>
              <a:buClr>
                <a:srgbClr val="666666"/>
              </a:buClr>
              <a:buSzPts val="3600"/>
              <a:buNone/>
              <a:defRPr b="1" sz="3600">
                <a:solidFill>
                  <a:srgbClr val="666666"/>
                </a:solidFill>
              </a:defRPr>
            </a:lvl6pPr>
            <a:lvl7pPr lvl="6" rtl="0">
              <a:spcBef>
                <a:spcPts val="0"/>
              </a:spcBef>
              <a:spcAft>
                <a:spcPts val="0"/>
              </a:spcAft>
              <a:buClr>
                <a:srgbClr val="666666"/>
              </a:buClr>
              <a:buSzPts val="3600"/>
              <a:buNone/>
              <a:defRPr b="1" sz="3600">
                <a:solidFill>
                  <a:srgbClr val="666666"/>
                </a:solidFill>
              </a:defRPr>
            </a:lvl7pPr>
            <a:lvl8pPr lvl="7" rtl="0">
              <a:spcBef>
                <a:spcPts val="0"/>
              </a:spcBef>
              <a:spcAft>
                <a:spcPts val="0"/>
              </a:spcAft>
              <a:buClr>
                <a:srgbClr val="666666"/>
              </a:buClr>
              <a:buSzPts val="3600"/>
              <a:buNone/>
              <a:defRPr b="1" sz="3600">
                <a:solidFill>
                  <a:srgbClr val="666666"/>
                </a:solidFill>
              </a:defRPr>
            </a:lvl8pPr>
            <a:lvl9pPr lvl="8" rtl="0">
              <a:spcBef>
                <a:spcPts val="0"/>
              </a:spcBef>
              <a:spcAft>
                <a:spcPts val="0"/>
              </a:spcAft>
              <a:buClr>
                <a:srgbClr val="666666"/>
              </a:buClr>
              <a:buSzPts val="3600"/>
              <a:buNone/>
              <a:defRPr b="1" sz="3600">
                <a:solidFill>
                  <a:srgbClr val="666666"/>
                </a:solidFill>
              </a:defRPr>
            </a:lvl9pPr>
          </a:lstStyle>
          <a:p/>
        </p:txBody>
      </p:sp>
      <p:sp>
        <p:nvSpPr>
          <p:cNvPr id="129" name="Google Shape;129;p24"/>
          <p:cNvSpPr txBox="1"/>
          <p:nvPr>
            <p:ph idx="1" type="body"/>
          </p:nvPr>
        </p:nvSpPr>
        <p:spPr>
          <a:xfrm>
            <a:off x="457200" y="907675"/>
            <a:ext cx="8229600" cy="40182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130" name="Google Shape;130;p2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157" name="Shape 157"/>
        <p:cNvGrpSpPr/>
        <p:nvPr/>
      </p:nvGrpSpPr>
      <p:grpSpPr>
        <a:xfrm>
          <a:off x="0" y="0"/>
          <a:ext cx="0" cy="0"/>
          <a:chOff x="0" y="0"/>
          <a:chExt cx="0" cy="0"/>
        </a:xfrm>
      </p:grpSpPr>
      <p:sp>
        <p:nvSpPr>
          <p:cNvPr id="158" name="Google Shape;158;p31"/>
          <p:cNvSpPr txBox="1"/>
          <p:nvPr>
            <p:ph type="title"/>
          </p:nvPr>
        </p:nvSpPr>
        <p:spPr>
          <a:xfrm>
            <a:off x="0" y="3"/>
            <a:ext cx="8229600" cy="857400"/>
          </a:xfrm>
          <a:prstGeom prst="rect">
            <a:avLst/>
          </a:prstGeom>
          <a:noFill/>
          <a:ln>
            <a:noFill/>
          </a:ln>
        </p:spPr>
        <p:txBody>
          <a:bodyPr anchorCtr="0" anchor="t" bIns="91425" lIns="91425" spcFirstLastPara="1" rIns="91425" wrap="square" tIns="91425"/>
          <a:lstStyle>
            <a:lvl1pPr lvl="0" rtl="0">
              <a:spcBef>
                <a:spcPts val="0"/>
              </a:spcBef>
              <a:spcAft>
                <a:spcPts val="0"/>
              </a:spcAft>
              <a:buClr>
                <a:srgbClr val="666666"/>
              </a:buClr>
              <a:buSzPts val="3600"/>
              <a:buNone/>
              <a:defRPr b="1" sz="3600">
                <a:solidFill>
                  <a:srgbClr val="666666"/>
                </a:solidFill>
              </a:defRPr>
            </a:lvl1pPr>
            <a:lvl2pPr lvl="1" rtl="0">
              <a:spcBef>
                <a:spcPts val="0"/>
              </a:spcBef>
              <a:spcAft>
                <a:spcPts val="0"/>
              </a:spcAft>
              <a:buClr>
                <a:srgbClr val="666666"/>
              </a:buClr>
              <a:buSzPts val="3600"/>
              <a:buNone/>
              <a:defRPr b="1" sz="3600">
                <a:solidFill>
                  <a:srgbClr val="666666"/>
                </a:solidFill>
              </a:defRPr>
            </a:lvl2pPr>
            <a:lvl3pPr lvl="2" rtl="0">
              <a:spcBef>
                <a:spcPts val="0"/>
              </a:spcBef>
              <a:spcAft>
                <a:spcPts val="0"/>
              </a:spcAft>
              <a:buClr>
                <a:srgbClr val="666666"/>
              </a:buClr>
              <a:buSzPts val="3600"/>
              <a:buNone/>
              <a:defRPr b="1" sz="3600">
                <a:solidFill>
                  <a:srgbClr val="666666"/>
                </a:solidFill>
              </a:defRPr>
            </a:lvl3pPr>
            <a:lvl4pPr lvl="3" rtl="0">
              <a:spcBef>
                <a:spcPts val="0"/>
              </a:spcBef>
              <a:spcAft>
                <a:spcPts val="0"/>
              </a:spcAft>
              <a:buClr>
                <a:srgbClr val="666666"/>
              </a:buClr>
              <a:buSzPts val="3600"/>
              <a:buNone/>
              <a:defRPr b="1" sz="3600">
                <a:solidFill>
                  <a:srgbClr val="666666"/>
                </a:solidFill>
              </a:defRPr>
            </a:lvl4pPr>
            <a:lvl5pPr lvl="4" rtl="0">
              <a:spcBef>
                <a:spcPts val="0"/>
              </a:spcBef>
              <a:spcAft>
                <a:spcPts val="0"/>
              </a:spcAft>
              <a:buClr>
                <a:srgbClr val="666666"/>
              </a:buClr>
              <a:buSzPts val="3600"/>
              <a:buNone/>
              <a:defRPr b="1" sz="3600">
                <a:solidFill>
                  <a:srgbClr val="666666"/>
                </a:solidFill>
              </a:defRPr>
            </a:lvl5pPr>
            <a:lvl6pPr lvl="5" rtl="0">
              <a:spcBef>
                <a:spcPts val="0"/>
              </a:spcBef>
              <a:spcAft>
                <a:spcPts val="0"/>
              </a:spcAft>
              <a:buClr>
                <a:srgbClr val="666666"/>
              </a:buClr>
              <a:buSzPts val="3600"/>
              <a:buNone/>
              <a:defRPr b="1" sz="3600">
                <a:solidFill>
                  <a:srgbClr val="666666"/>
                </a:solidFill>
              </a:defRPr>
            </a:lvl6pPr>
            <a:lvl7pPr lvl="6" rtl="0">
              <a:spcBef>
                <a:spcPts val="0"/>
              </a:spcBef>
              <a:spcAft>
                <a:spcPts val="0"/>
              </a:spcAft>
              <a:buClr>
                <a:srgbClr val="666666"/>
              </a:buClr>
              <a:buSzPts val="3600"/>
              <a:buNone/>
              <a:defRPr b="1" sz="3600">
                <a:solidFill>
                  <a:srgbClr val="666666"/>
                </a:solidFill>
              </a:defRPr>
            </a:lvl7pPr>
            <a:lvl8pPr lvl="7" rtl="0">
              <a:spcBef>
                <a:spcPts val="0"/>
              </a:spcBef>
              <a:spcAft>
                <a:spcPts val="0"/>
              </a:spcAft>
              <a:buClr>
                <a:srgbClr val="666666"/>
              </a:buClr>
              <a:buSzPts val="3600"/>
              <a:buNone/>
              <a:defRPr b="1" sz="3600">
                <a:solidFill>
                  <a:srgbClr val="666666"/>
                </a:solidFill>
              </a:defRPr>
            </a:lvl8pPr>
            <a:lvl9pPr lvl="8" rtl="0">
              <a:spcBef>
                <a:spcPts val="0"/>
              </a:spcBef>
              <a:spcAft>
                <a:spcPts val="0"/>
              </a:spcAft>
              <a:buClr>
                <a:srgbClr val="666666"/>
              </a:buClr>
              <a:buSzPts val="3600"/>
              <a:buNone/>
              <a:defRPr b="1" sz="3600">
                <a:solidFill>
                  <a:srgbClr val="666666"/>
                </a:solidFill>
              </a:defRPr>
            </a:lvl9pPr>
          </a:lstStyle>
          <a:p/>
        </p:txBody>
      </p:sp>
      <p:sp>
        <p:nvSpPr>
          <p:cNvPr id="159" name="Google Shape;159;p31"/>
          <p:cNvSpPr txBox="1"/>
          <p:nvPr>
            <p:ph idx="1" type="body"/>
          </p:nvPr>
        </p:nvSpPr>
        <p:spPr>
          <a:xfrm>
            <a:off x="457200" y="907675"/>
            <a:ext cx="8229600" cy="40182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160" name="Google Shape;160;p3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8" name="Shape 188"/>
        <p:cNvGrpSpPr/>
        <p:nvPr/>
      </p:nvGrpSpPr>
      <p:grpSpPr>
        <a:xfrm>
          <a:off x="0" y="0"/>
          <a:ext cx="0" cy="0"/>
          <a:chOff x="0" y="0"/>
          <a:chExt cx="0" cy="0"/>
        </a:xfrm>
      </p:grpSpPr>
      <p:sp>
        <p:nvSpPr>
          <p:cNvPr id="189" name="Google Shape;189;p3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90" name="Google Shape;190;p39"/>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2" name="Google Shape;192;p3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3" name="Google Shape;193;p3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linkedin.com/in/adamjmartin/" TargetMode="External"/><Relationship Id="rId4" Type="http://schemas.openxmlformats.org/officeDocument/2006/relationships/image" Target="../media/image4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22.png"/><Relationship Id="rId7"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hyperlink" Target="http://report.cityofchicago.org/open-data-2013.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7.png"/><Relationship Id="rId9" Type="http://schemas.openxmlformats.org/officeDocument/2006/relationships/image" Target="../media/image16.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14.png"/><Relationship Id="rId8"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hyperlink" Target="http://data.ral.opendata.arcgis.com/datasets/9d163c53a6884459a07b8b10e18e8839_0?geometry=-78.739%2C35.756%2C-78.508%2C35.798" TargetMode="External"/><Relationship Id="rId4" Type="http://schemas.openxmlformats.org/officeDocument/2006/relationships/hyperlink" Target="https://data.raleighnc.gov/dataset/Raleigh-Planning-Zones-Base-Boundary-and-Zone-Clas/kjxp-rjif" TargetMode="External"/><Relationship Id="rId5" Type="http://schemas.openxmlformats.org/officeDocument/2006/relationships/image" Target="../media/image38.png"/><Relationship Id="rId6"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47.jpg"/><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40.xml.rels><?xml version="1.0" encoding="UTF-8" standalone="yes"?><Relationships xmlns="http://schemas.openxmlformats.org/package/2006/relationships"><Relationship Id="rId10" Type="http://schemas.openxmlformats.org/officeDocument/2006/relationships/hyperlink" Target="https://en.wikipedia.org/wiki/Beauty_and_the_Beast" TargetMode="External"/><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en.wikipedia.org/wiki/The_Hunger_Games" TargetMode="External"/><Relationship Id="rId4" Type="http://schemas.openxmlformats.org/officeDocument/2006/relationships/hyperlink" Target="https://en.wikipedia.org/wiki/Cinderella" TargetMode="External"/><Relationship Id="rId9" Type="http://schemas.openxmlformats.org/officeDocument/2006/relationships/hyperlink" Target="https://en.wikipedia.org/wiki/Despicable_Me" TargetMode="External"/><Relationship Id="rId5" Type="http://schemas.openxmlformats.org/officeDocument/2006/relationships/hyperlink" Target="https://en.wikipedia.org/wiki/Indiana_Jones_(franchise)" TargetMode="External"/><Relationship Id="rId6" Type="http://schemas.openxmlformats.org/officeDocument/2006/relationships/hyperlink" Target="https://en.wikipedia.org/wiki/Alice_in_Wonderland" TargetMode="External"/><Relationship Id="rId7" Type="http://schemas.openxmlformats.org/officeDocument/2006/relationships/hyperlink" Target="https://en.wikipedia.org/wiki/Goldilocks_and_the_Three_Bears" TargetMode="External"/><Relationship Id="rId8" Type="http://schemas.openxmlformats.org/officeDocument/2006/relationships/hyperlink" Target="https://en.wikipedia.org/wiki/Odyssey"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 Id="rId3" Type="http://schemas.openxmlformats.org/officeDocument/2006/relationships/hyperlink" Target="http://louiestat.louisvilleky.gov/node/1/date/2015-10-13?order=name&amp;sort=asc" TargetMode="External"/><Relationship Id="rId4" Type="http://schemas.openxmlformats.org/officeDocument/2006/relationships/hyperlink" Target="http://louiestat.louisvilleky.gov/node/1/date/2015-10-13?order=name&amp;sort=asc" TargetMode="External"/><Relationship Id="rId5" Type="http://schemas.openxmlformats.org/officeDocument/2006/relationships/hyperlink" Target="https://data.raleighnc.gov/Fiscal-Year-2016/FY12-FY16-City-Of-Raleigh-Adopted-Expense-Budgets/aqbh-j5jj" TargetMode="External"/><Relationship Id="rId6"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 Id="rId3" Type="http://schemas.openxmlformats.org/officeDocument/2006/relationships/image" Target="../media/image53.pn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 Id="rId3" Type="http://schemas.openxmlformats.org/officeDocument/2006/relationships/hyperlink" Target="https://seeclickfix.com/raleigh" TargetMode="External"/><Relationship Id="rId4" Type="http://schemas.openxmlformats.org/officeDocument/2006/relationships/hyperlink" Target="http://dev.seeclickfix.com/" TargetMode="External"/><Relationship Id="rId5" Type="http://schemas.openxmlformats.org/officeDocument/2006/relationships/hyperlink" Target="http://dev.seeclickfix.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 Id="rId3" Type="http://schemas.openxmlformats.org/officeDocument/2006/relationships/hyperlink" Target="https://docs.google.com/spreadsheets/d/1dkztouebYeYQ-XPgSy4gZ18IwOH8fdU-oJi4TcW-MN0/edit#gid=1158154091"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baystat.maryland.gov/causes-of-the-problems-ma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hyperlink" Target="http://codefordurham.com/" TargetMode="External"/><Relationship Id="rId4" Type="http://schemas.openxmlformats.org/officeDocument/2006/relationships/hyperlink" Target="http://multicityinnovation.org/" TargetMode="External"/><Relationship Id="rId5" Type="http://schemas.openxmlformats.org/officeDocument/2006/relationships/hyperlink" Target="http://zipdial.com/corp/" TargetMode="External"/><Relationship Id="rId6"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 Id="rId3" Type="http://schemas.openxmlformats.org/officeDocument/2006/relationships/image" Target="../media/image54.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8.xml"/><Relationship Id="rId3" Type="http://schemas.openxmlformats.org/officeDocument/2006/relationships/hyperlink" Target="http://www.documentcloud.org/documents/286685-open-source-resolution.html" TargetMode="External"/><Relationship Id="rId4" Type="http://schemas.openxmlformats.org/officeDocument/2006/relationships/hyperlink" Target="http://opensource.com/government/12/2/how-get-your-city-pass-open-government-policy"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0.xml"/><Relationship Id="rId3" Type="http://schemas.openxmlformats.org/officeDocument/2006/relationships/image" Target="../media/image49.png"/><Relationship Id="rId4" Type="http://schemas.openxmlformats.org/officeDocument/2006/relationships/image" Target="../media/image43.png"/><Relationship Id="rId5" Type="http://schemas.openxmlformats.org/officeDocument/2006/relationships/image" Target="../media/image50.png"/><Relationship Id="rId6"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52"/>
          <p:cNvSpPr txBox="1"/>
          <p:nvPr/>
        </p:nvSpPr>
        <p:spPr>
          <a:xfrm>
            <a:off x="2415300" y="3271135"/>
            <a:ext cx="4313400" cy="36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u="sng">
                <a:solidFill>
                  <a:srgbClr val="1155CC"/>
                </a:solidFill>
                <a:hlinkClick r:id="rId3"/>
              </a:rPr>
              <a:t>Adam J. Martin</a:t>
            </a:r>
            <a:r>
              <a:rPr i="1" lang="en" sz="1200"/>
              <a:t>, Open Raleigh Manager</a:t>
            </a:r>
            <a:endParaRPr i="1" sz="1200"/>
          </a:p>
          <a:p>
            <a:pPr indent="0" lvl="0" marL="0" rtl="0" algn="ctr">
              <a:spcBef>
                <a:spcPts val="1000"/>
              </a:spcBef>
              <a:spcAft>
                <a:spcPts val="1000"/>
              </a:spcAft>
              <a:buNone/>
            </a:pPr>
            <a:r>
              <a:rPr i="1" lang="en" sz="1200"/>
              <a:t>@OpenRaleigh</a:t>
            </a:r>
            <a:endParaRPr i="1" sz="1200"/>
          </a:p>
        </p:txBody>
      </p:sp>
      <p:sp>
        <p:nvSpPr>
          <p:cNvPr id="275" name="Google Shape;275;p52"/>
          <p:cNvSpPr txBox="1"/>
          <p:nvPr>
            <p:ph type="ctrTitle"/>
          </p:nvPr>
        </p:nvSpPr>
        <p:spPr>
          <a:xfrm>
            <a:off x="512975" y="1982925"/>
            <a:ext cx="8196600" cy="55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 Data Pilot Workshop</a:t>
            </a:r>
            <a:endParaRPr/>
          </a:p>
        </p:txBody>
      </p:sp>
      <p:pic>
        <p:nvPicPr>
          <p:cNvPr descr="OpenRaleighlogo.png" id="276" name="Google Shape;276;p52"/>
          <p:cNvPicPr preferRelativeResize="0"/>
          <p:nvPr/>
        </p:nvPicPr>
        <p:blipFill>
          <a:blip r:embed="rId4">
            <a:alphaModFix/>
          </a:blip>
          <a:stretch>
            <a:fillRect/>
          </a:stretch>
        </p:blipFill>
        <p:spPr>
          <a:xfrm>
            <a:off x="2117600" y="421575"/>
            <a:ext cx="5091525" cy="1257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61"/>
          <p:cNvSpPr txBox="1"/>
          <p:nvPr/>
        </p:nvSpPr>
        <p:spPr>
          <a:xfrm>
            <a:off x="68950" y="39915"/>
            <a:ext cx="8093400" cy="47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4800">
                <a:solidFill>
                  <a:srgbClr val="757070"/>
                </a:solidFill>
                <a:latin typeface="Calibri"/>
                <a:ea typeface="Calibri"/>
                <a:cs typeface="Calibri"/>
                <a:sym typeface="Calibri"/>
              </a:rPr>
              <a:t>Outcomes of Data Ubiquity</a:t>
            </a:r>
            <a:endParaRPr sz="4800"/>
          </a:p>
        </p:txBody>
      </p:sp>
      <p:pic>
        <p:nvPicPr>
          <p:cNvPr descr="logo.png" id="368" name="Google Shape;368;p61"/>
          <p:cNvPicPr preferRelativeResize="0"/>
          <p:nvPr/>
        </p:nvPicPr>
        <p:blipFill rotWithShape="1">
          <a:blip r:embed="rId3">
            <a:alphaModFix/>
          </a:blip>
          <a:srcRect b="0" l="0" r="0" t="0"/>
          <a:stretch/>
        </p:blipFill>
        <p:spPr>
          <a:xfrm>
            <a:off x="8359204" y="-2"/>
            <a:ext cx="706200" cy="706200"/>
          </a:xfrm>
          <a:prstGeom prst="rect">
            <a:avLst/>
          </a:prstGeom>
          <a:noFill/>
          <a:ln>
            <a:noFill/>
          </a:ln>
        </p:spPr>
      </p:pic>
      <p:pic>
        <p:nvPicPr>
          <p:cNvPr id="369" name="Google Shape;369;p61"/>
          <p:cNvPicPr preferRelativeResize="0"/>
          <p:nvPr/>
        </p:nvPicPr>
        <p:blipFill>
          <a:blip r:embed="rId4">
            <a:alphaModFix/>
          </a:blip>
          <a:stretch>
            <a:fillRect/>
          </a:stretch>
        </p:blipFill>
        <p:spPr>
          <a:xfrm>
            <a:off x="3708725" y="820507"/>
            <a:ext cx="1399028" cy="1399004"/>
          </a:xfrm>
          <a:prstGeom prst="rect">
            <a:avLst/>
          </a:prstGeom>
          <a:noFill/>
          <a:ln>
            <a:noFill/>
          </a:ln>
        </p:spPr>
      </p:pic>
      <p:pic>
        <p:nvPicPr>
          <p:cNvPr id="370" name="Google Shape;370;p61"/>
          <p:cNvPicPr preferRelativeResize="0"/>
          <p:nvPr/>
        </p:nvPicPr>
        <p:blipFill>
          <a:blip r:embed="rId5">
            <a:alphaModFix/>
          </a:blip>
          <a:stretch>
            <a:fillRect/>
          </a:stretch>
        </p:blipFill>
        <p:spPr>
          <a:xfrm>
            <a:off x="1828801" y="1938442"/>
            <a:ext cx="1399028" cy="1399028"/>
          </a:xfrm>
          <a:prstGeom prst="rect">
            <a:avLst/>
          </a:prstGeom>
          <a:noFill/>
          <a:ln>
            <a:noFill/>
          </a:ln>
        </p:spPr>
      </p:pic>
      <p:pic>
        <p:nvPicPr>
          <p:cNvPr id="371" name="Google Shape;371;p61"/>
          <p:cNvPicPr preferRelativeResize="0"/>
          <p:nvPr/>
        </p:nvPicPr>
        <p:blipFill>
          <a:blip r:embed="rId6">
            <a:alphaModFix/>
          </a:blip>
          <a:stretch>
            <a:fillRect/>
          </a:stretch>
        </p:blipFill>
        <p:spPr>
          <a:xfrm>
            <a:off x="3708725" y="2953126"/>
            <a:ext cx="1399028" cy="1399002"/>
          </a:xfrm>
          <a:prstGeom prst="rect">
            <a:avLst/>
          </a:prstGeom>
          <a:noFill/>
          <a:ln>
            <a:noFill/>
          </a:ln>
        </p:spPr>
      </p:pic>
      <p:pic>
        <p:nvPicPr>
          <p:cNvPr id="372" name="Google Shape;372;p61"/>
          <p:cNvPicPr preferRelativeResize="0"/>
          <p:nvPr/>
        </p:nvPicPr>
        <p:blipFill>
          <a:blip r:embed="rId7">
            <a:alphaModFix/>
          </a:blip>
          <a:stretch>
            <a:fillRect/>
          </a:stretch>
        </p:blipFill>
        <p:spPr>
          <a:xfrm>
            <a:off x="5880750" y="1938442"/>
            <a:ext cx="1399028" cy="1399028"/>
          </a:xfrm>
          <a:prstGeom prst="rect">
            <a:avLst/>
          </a:prstGeom>
          <a:noFill/>
          <a:ln>
            <a:noFill/>
          </a:ln>
        </p:spPr>
      </p:pic>
      <p:sp>
        <p:nvSpPr>
          <p:cNvPr id="373" name="Google Shape;373;p61"/>
          <p:cNvSpPr txBox="1"/>
          <p:nvPr/>
        </p:nvSpPr>
        <p:spPr>
          <a:xfrm>
            <a:off x="3620200" y="4066763"/>
            <a:ext cx="1892100" cy="31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000000"/>
                </a:solidFill>
                <a:latin typeface="Calibri"/>
                <a:ea typeface="Calibri"/>
                <a:cs typeface="Calibri"/>
                <a:sym typeface="Calibri"/>
              </a:rPr>
              <a:t>New Business Models</a:t>
            </a:r>
            <a:endParaRPr b="1" sz="2400">
              <a:solidFill>
                <a:srgbClr val="000000"/>
              </a:solidFill>
              <a:latin typeface="Calibri"/>
              <a:ea typeface="Calibri"/>
              <a:cs typeface="Calibri"/>
              <a:sym typeface="Calibri"/>
            </a:endParaRPr>
          </a:p>
          <a:p>
            <a:pPr indent="0" lvl="0" marL="0" rtl="0" algn="ctr">
              <a:lnSpc>
                <a:spcPct val="100000"/>
              </a:lnSpc>
              <a:spcBef>
                <a:spcPts val="0"/>
              </a:spcBef>
              <a:spcAft>
                <a:spcPts val="0"/>
              </a:spcAft>
              <a:buNone/>
            </a:pPr>
            <a:r>
              <a:t/>
            </a:r>
            <a:endParaRPr b="1" sz="2400">
              <a:solidFill>
                <a:srgbClr val="000000"/>
              </a:solidFill>
              <a:latin typeface="Calibri"/>
              <a:ea typeface="Calibri"/>
              <a:cs typeface="Calibri"/>
              <a:sym typeface="Calibri"/>
            </a:endParaRPr>
          </a:p>
        </p:txBody>
      </p:sp>
      <p:sp>
        <p:nvSpPr>
          <p:cNvPr id="374" name="Google Shape;374;p61"/>
          <p:cNvSpPr txBox="1"/>
          <p:nvPr/>
        </p:nvSpPr>
        <p:spPr>
          <a:xfrm>
            <a:off x="5588633" y="3160296"/>
            <a:ext cx="2380200" cy="31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000000"/>
                </a:solidFill>
                <a:latin typeface="Calibri"/>
                <a:ea typeface="Calibri"/>
                <a:cs typeface="Calibri"/>
                <a:sym typeface="Calibri"/>
              </a:rPr>
              <a:t>Efficient City </a:t>
            </a:r>
            <a:endParaRPr b="1" sz="2400">
              <a:solidFill>
                <a:srgbClr val="000000"/>
              </a:solidFill>
              <a:latin typeface="Calibri"/>
              <a:ea typeface="Calibri"/>
              <a:cs typeface="Calibri"/>
              <a:sym typeface="Calibri"/>
            </a:endParaRPr>
          </a:p>
          <a:p>
            <a:pPr indent="0" lvl="0" marL="0" rtl="0" algn="ctr">
              <a:lnSpc>
                <a:spcPct val="100000"/>
              </a:lnSpc>
              <a:spcBef>
                <a:spcPts val="0"/>
              </a:spcBef>
              <a:spcAft>
                <a:spcPts val="0"/>
              </a:spcAft>
              <a:buNone/>
            </a:pPr>
            <a:r>
              <a:rPr b="1" lang="en" sz="2400">
                <a:solidFill>
                  <a:srgbClr val="000000"/>
                </a:solidFill>
                <a:latin typeface="Calibri"/>
                <a:ea typeface="Calibri"/>
                <a:cs typeface="Calibri"/>
                <a:sym typeface="Calibri"/>
              </a:rPr>
              <a:t>Services</a:t>
            </a:r>
            <a:endParaRPr sz="2400">
              <a:latin typeface="Calibri"/>
              <a:ea typeface="Calibri"/>
              <a:cs typeface="Calibri"/>
              <a:sym typeface="Calibri"/>
            </a:endParaRPr>
          </a:p>
        </p:txBody>
      </p:sp>
      <p:sp>
        <p:nvSpPr>
          <p:cNvPr id="375" name="Google Shape;375;p61"/>
          <p:cNvSpPr txBox="1"/>
          <p:nvPr/>
        </p:nvSpPr>
        <p:spPr>
          <a:xfrm>
            <a:off x="4999227" y="934042"/>
            <a:ext cx="1730400" cy="32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000000"/>
                </a:solidFill>
                <a:latin typeface="Calibri"/>
                <a:ea typeface="Calibri"/>
                <a:cs typeface="Calibri"/>
                <a:sym typeface="Calibri"/>
              </a:rPr>
              <a:t>Better Decisions</a:t>
            </a:r>
            <a:endParaRPr sz="2400">
              <a:latin typeface="Calibri"/>
              <a:ea typeface="Calibri"/>
              <a:cs typeface="Calibri"/>
              <a:sym typeface="Calibri"/>
            </a:endParaRPr>
          </a:p>
        </p:txBody>
      </p:sp>
      <p:sp>
        <p:nvSpPr>
          <p:cNvPr id="376" name="Google Shape;376;p61"/>
          <p:cNvSpPr txBox="1"/>
          <p:nvPr/>
        </p:nvSpPr>
        <p:spPr>
          <a:xfrm>
            <a:off x="1585925" y="3160305"/>
            <a:ext cx="1892100" cy="564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000000"/>
                </a:solidFill>
                <a:latin typeface="Calibri"/>
                <a:ea typeface="Calibri"/>
                <a:cs typeface="Calibri"/>
                <a:sym typeface="Calibri"/>
              </a:rPr>
              <a:t>Increased Quality</a:t>
            </a:r>
            <a:endParaRPr b="1" sz="2400">
              <a:solidFill>
                <a:srgbClr val="000000"/>
              </a:solidFill>
              <a:latin typeface="Calibri"/>
              <a:ea typeface="Calibri"/>
              <a:cs typeface="Calibri"/>
              <a:sym typeface="Calibri"/>
            </a:endParaRPr>
          </a:p>
          <a:p>
            <a:pPr indent="0" lvl="0" marL="0" rtl="0" algn="ctr">
              <a:lnSpc>
                <a:spcPct val="100000"/>
              </a:lnSpc>
              <a:spcBef>
                <a:spcPts val="0"/>
              </a:spcBef>
              <a:spcAft>
                <a:spcPts val="0"/>
              </a:spcAft>
              <a:buNone/>
            </a:pPr>
            <a:r>
              <a:rPr b="1" lang="en" sz="2400">
                <a:solidFill>
                  <a:srgbClr val="000000"/>
                </a:solidFill>
                <a:latin typeface="Calibri"/>
                <a:ea typeface="Calibri"/>
                <a:cs typeface="Calibri"/>
                <a:sym typeface="Calibri"/>
              </a:rPr>
              <a:t> of Life</a:t>
            </a:r>
            <a:endParaRPr b="1" sz="2400">
              <a:solidFill>
                <a:srgbClr val="000000"/>
              </a:solidFill>
              <a:latin typeface="Calibri"/>
              <a:ea typeface="Calibri"/>
              <a:cs typeface="Calibri"/>
              <a:sym typeface="Calibri"/>
            </a:endParaRPr>
          </a:p>
          <a:p>
            <a:pPr indent="0" lvl="0" marL="0" rtl="0" algn="ctr">
              <a:lnSpc>
                <a:spcPct val="100000"/>
              </a:lnSpc>
              <a:spcBef>
                <a:spcPts val="0"/>
              </a:spcBef>
              <a:spcAft>
                <a:spcPts val="0"/>
              </a:spcAft>
              <a:buNone/>
            </a:pPr>
            <a:r>
              <a:t/>
            </a:r>
            <a:endParaRPr b="1" sz="2400">
              <a:solidFill>
                <a:srgbClr val="000000"/>
              </a:solidFill>
              <a:latin typeface="Calibri"/>
              <a:ea typeface="Calibri"/>
              <a:cs typeface="Calibri"/>
              <a:sym typeface="Calibri"/>
            </a:endParaRPr>
          </a:p>
        </p:txBody>
      </p:sp>
      <p:sp>
        <p:nvSpPr>
          <p:cNvPr id="377" name="Google Shape;377;p61"/>
          <p:cNvSpPr/>
          <p:nvPr/>
        </p:nvSpPr>
        <p:spPr>
          <a:xfrm rot="-10798844">
            <a:off x="4069300" y="2400694"/>
            <a:ext cx="891900" cy="384600"/>
          </a:xfrm>
          <a:prstGeom prst="leftRightArrow">
            <a:avLst>
              <a:gd fmla="val 45435" name="adj1"/>
              <a:gd fmla="val 51529"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1"/>
          <p:cNvSpPr/>
          <p:nvPr/>
        </p:nvSpPr>
        <p:spPr>
          <a:xfrm rot="-8013324">
            <a:off x="3230222" y="1745360"/>
            <a:ext cx="437555" cy="602974"/>
          </a:xfrm>
          <a:prstGeom prst="upArrow">
            <a:avLst>
              <a:gd fmla="val 43756"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1"/>
          <p:cNvSpPr/>
          <p:nvPr/>
        </p:nvSpPr>
        <p:spPr>
          <a:xfrm rot="8917222">
            <a:off x="5183485" y="3049815"/>
            <a:ext cx="864787" cy="398461"/>
          </a:xfrm>
          <a:prstGeom prst="leftRightArrow">
            <a:avLst>
              <a:gd fmla="val 45435" name="adj1"/>
              <a:gd fmla="val 51529"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1"/>
          <p:cNvSpPr/>
          <p:nvPr/>
        </p:nvSpPr>
        <p:spPr>
          <a:xfrm rot="-8912926">
            <a:off x="5183501" y="1847582"/>
            <a:ext cx="864744" cy="398402"/>
          </a:xfrm>
          <a:prstGeom prst="leftRightArrow">
            <a:avLst>
              <a:gd fmla="val 45435" name="adj1"/>
              <a:gd fmla="val 51529"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1"/>
          <p:cNvSpPr/>
          <p:nvPr/>
        </p:nvSpPr>
        <p:spPr>
          <a:xfrm rot="-3218355">
            <a:off x="3232939" y="2922743"/>
            <a:ext cx="432137" cy="610192"/>
          </a:xfrm>
          <a:prstGeom prst="upArrow">
            <a:avLst>
              <a:gd fmla="val 43756"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1"/>
          <p:cNvSpPr txBox="1"/>
          <p:nvPr/>
        </p:nvSpPr>
        <p:spPr>
          <a:xfrm>
            <a:off x="6713158" y="2219496"/>
            <a:ext cx="2380200" cy="31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400">
                <a:latin typeface="Calibri"/>
                <a:ea typeface="Calibri"/>
                <a:cs typeface="Calibri"/>
                <a:sym typeface="Calibri"/>
              </a:rPr>
              <a:t>Digital </a:t>
            </a:r>
            <a:br>
              <a:rPr b="1" lang="en" sz="2400">
                <a:latin typeface="Calibri"/>
                <a:ea typeface="Calibri"/>
                <a:cs typeface="Calibri"/>
                <a:sym typeface="Calibri"/>
              </a:rPr>
            </a:br>
            <a:r>
              <a:rPr b="1" lang="en" sz="2400">
                <a:latin typeface="Calibri"/>
                <a:ea typeface="Calibri"/>
                <a:cs typeface="Calibri"/>
                <a:sym typeface="Calibri"/>
              </a:rPr>
              <a:t>Services</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2"/>
          <p:cNvSpPr/>
          <p:nvPr/>
        </p:nvSpPr>
        <p:spPr>
          <a:xfrm>
            <a:off x="554700" y="959492"/>
            <a:ext cx="4112700" cy="3748500"/>
          </a:xfrm>
          <a:prstGeom prst="roundRect">
            <a:avLst>
              <a:gd fmla="val 7099" name="adj"/>
            </a:avLst>
          </a:prstGeom>
          <a:solidFill>
            <a:srgbClr val="EFEFEF"/>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2"/>
          <p:cNvSpPr txBox="1"/>
          <p:nvPr/>
        </p:nvSpPr>
        <p:spPr>
          <a:xfrm>
            <a:off x="1240375" y="906950"/>
            <a:ext cx="2724000" cy="5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A86E8"/>
                </a:solidFill>
              </a:rPr>
              <a:t>Government Employees</a:t>
            </a:r>
            <a:endParaRPr b="1">
              <a:solidFill>
                <a:srgbClr val="4A86E8"/>
              </a:solidFill>
            </a:endParaRPr>
          </a:p>
          <a:p>
            <a:pPr indent="0" lvl="0" marL="0" rtl="0" algn="ctr">
              <a:spcBef>
                <a:spcPts val="0"/>
              </a:spcBef>
              <a:spcAft>
                <a:spcPts val="0"/>
              </a:spcAft>
              <a:buNone/>
            </a:pPr>
            <a:r>
              <a:rPr i="1" lang="en" sz="1100">
                <a:solidFill>
                  <a:srgbClr val="4A86E8"/>
                </a:solidFill>
              </a:rPr>
              <a:t>Dept. Mgrs, Analysts, Liaisons, Field</a:t>
            </a:r>
            <a:endParaRPr i="1" sz="1100">
              <a:solidFill>
                <a:srgbClr val="4A86E8"/>
              </a:solidFill>
            </a:endParaRPr>
          </a:p>
        </p:txBody>
      </p:sp>
      <p:sp>
        <p:nvSpPr>
          <p:cNvPr id="389" name="Google Shape;389;p62"/>
          <p:cNvSpPr/>
          <p:nvPr/>
        </p:nvSpPr>
        <p:spPr>
          <a:xfrm>
            <a:off x="4927500" y="959492"/>
            <a:ext cx="3765900" cy="3748500"/>
          </a:xfrm>
          <a:prstGeom prst="roundRect">
            <a:avLst>
              <a:gd fmla="val 7099" name="adj"/>
            </a:avLst>
          </a:prstGeom>
          <a:solidFill>
            <a:srgbClr val="EFEFEF"/>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2"/>
          <p:cNvSpPr txBox="1"/>
          <p:nvPr/>
        </p:nvSpPr>
        <p:spPr>
          <a:xfrm>
            <a:off x="4981273" y="906950"/>
            <a:ext cx="3589800" cy="5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A86E8"/>
                </a:solidFill>
              </a:rPr>
              <a:t>Government Leaders</a:t>
            </a:r>
            <a:endParaRPr b="1">
              <a:solidFill>
                <a:srgbClr val="4A86E8"/>
              </a:solidFill>
            </a:endParaRPr>
          </a:p>
          <a:p>
            <a:pPr indent="0" lvl="0" marL="0" rtl="0" algn="ctr">
              <a:spcBef>
                <a:spcPts val="0"/>
              </a:spcBef>
              <a:spcAft>
                <a:spcPts val="0"/>
              </a:spcAft>
              <a:buNone/>
            </a:pPr>
            <a:r>
              <a:rPr i="1" lang="en" sz="1100">
                <a:solidFill>
                  <a:srgbClr val="4A86E8"/>
                </a:solidFill>
              </a:rPr>
              <a:t>City Managers, Council, Dept. Heads</a:t>
            </a:r>
            <a:endParaRPr b="1">
              <a:solidFill>
                <a:srgbClr val="4A86E8"/>
              </a:solidFill>
            </a:endParaRPr>
          </a:p>
        </p:txBody>
      </p:sp>
      <p:sp>
        <p:nvSpPr>
          <p:cNvPr id="391" name="Google Shape;391;p62"/>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Open Data - Internal?</a:t>
            </a:r>
            <a:endParaRPr/>
          </a:p>
        </p:txBody>
      </p:sp>
      <p:sp>
        <p:nvSpPr>
          <p:cNvPr id="392" name="Google Shape;392;p62"/>
          <p:cNvSpPr txBox="1"/>
          <p:nvPr/>
        </p:nvSpPr>
        <p:spPr>
          <a:xfrm>
            <a:off x="411800" y="1438225"/>
            <a:ext cx="4327800" cy="2644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b="1" lang="en" sz="1200">
                <a:solidFill>
                  <a:schemeClr val="dk1"/>
                </a:solidFill>
              </a:rPr>
              <a:t>Time Savings on boring tasks: </a:t>
            </a:r>
            <a:r>
              <a:rPr lang="en" sz="1200">
                <a:solidFill>
                  <a:schemeClr val="dk1"/>
                </a:solidFill>
              </a:rPr>
              <a:t>Reduce time finding and collecting relevant data for your job </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Better tools to reduce time analyzing relevant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Reduce reporting time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Budget Justification</a:t>
            </a:r>
            <a:r>
              <a:rPr lang="en" sz="1200">
                <a:solidFill>
                  <a:schemeClr val="dk1"/>
                </a:solidFill>
              </a:rPr>
              <a:t>: Easier time justifying  resource requests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Improve Outcomes: </a:t>
            </a:r>
            <a:r>
              <a:rPr lang="en" sz="1200">
                <a:solidFill>
                  <a:schemeClr val="dk1"/>
                </a:solidFill>
              </a:rPr>
              <a:t>Discover new data from other departments that can benefit your services / dept outcomes</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Extra help:</a:t>
            </a:r>
            <a:r>
              <a:rPr lang="en" sz="1200">
                <a:solidFill>
                  <a:schemeClr val="dk1"/>
                </a:solidFill>
              </a:rPr>
              <a:t> Enable others to analyze &amp; solve problems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Recognition:</a:t>
            </a:r>
            <a:r>
              <a:rPr lang="en" sz="1200">
                <a:solidFill>
                  <a:schemeClr val="dk1"/>
                </a:solidFill>
              </a:rPr>
              <a:t> From higher ups in COR, and potential for national recognition in your field</a:t>
            </a:r>
            <a:endParaRPr sz="1200">
              <a:solidFill>
                <a:schemeClr val="dk1"/>
              </a:solidFill>
            </a:endParaRPr>
          </a:p>
        </p:txBody>
      </p:sp>
      <p:sp>
        <p:nvSpPr>
          <p:cNvPr id="393" name="Google Shape;393;p62"/>
          <p:cNvSpPr txBox="1"/>
          <p:nvPr/>
        </p:nvSpPr>
        <p:spPr>
          <a:xfrm>
            <a:off x="4843675" y="1447350"/>
            <a:ext cx="3849600" cy="2644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Increased </a:t>
            </a:r>
            <a:r>
              <a:rPr b="1" lang="en" sz="1200">
                <a:solidFill>
                  <a:schemeClr val="dk1"/>
                </a:solidFill>
              </a:rPr>
              <a:t>public trust </a:t>
            </a:r>
            <a:r>
              <a:rPr lang="en" sz="1200">
                <a:solidFill>
                  <a:schemeClr val="dk1"/>
                </a:solidFill>
              </a:rPr>
              <a:t>and satisfaction which can build social capital for other initiatives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Cost savings: </a:t>
            </a:r>
            <a:r>
              <a:rPr lang="en" sz="1200">
                <a:solidFill>
                  <a:schemeClr val="dk1"/>
                </a:solidFill>
              </a:rPr>
              <a:t>enabling better use of smart management software tools to identify waste and ineffective processes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Attract Investments</a:t>
            </a:r>
            <a:r>
              <a:rPr lang="en" sz="1200">
                <a:solidFill>
                  <a:schemeClr val="dk1"/>
                </a:solidFill>
              </a:rPr>
              <a:t>: Reduce friction for real estate developers and corporate HQ hunters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Attract Entrepreneurs &amp; Corporations</a:t>
            </a:r>
            <a:r>
              <a:rPr lang="en" sz="1200">
                <a:solidFill>
                  <a:schemeClr val="dk1"/>
                </a:solidFill>
              </a:rPr>
              <a:t>: OD can fuel new business models/value added solutions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PR:</a:t>
            </a:r>
            <a:r>
              <a:rPr lang="en" sz="1200">
                <a:solidFill>
                  <a:schemeClr val="dk1"/>
                </a:solidFill>
              </a:rPr>
              <a:t> Improve rankings in innovation and openness</a:t>
            </a:r>
            <a:endParaRPr sz="1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63"/>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Proven Value - Anecdotes</a:t>
            </a:r>
            <a:endParaRPr/>
          </a:p>
        </p:txBody>
      </p:sp>
      <p:pic>
        <p:nvPicPr>
          <p:cNvPr id="399" name="Google Shape;399;p63"/>
          <p:cNvPicPr preferRelativeResize="0"/>
          <p:nvPr/>
        </p:nvPicPr>
        <p:blipFill>
          <a:blip r:embed="rId3">
            <a:alphaModFix/>
          </a:blip>
          <a:stretch>
            <a:fillRect/>
          </a:stretch>
        </p:blipFill>
        <p:spPr>
          <a:xfrm>
            <a:off x="8198675" y="33450"/>
            <a:ext cx="787075" cy="787075"/>
          </a:xfrm>
          <a:prstGeom prst="rect">
            <a:avLst/>
          </a:prstGeom>
          <a:noFill/>
          <a:ln>
            <a:noFill/>
          </a:ln>
        </p:spPr>
      </p:pic>
      <p:sp>
        <p:nvSpPr>
          <p:cNvPr id="400" name="Google Shape;400;p63"/>
          <p:cNvSpPr txBox="1"/>
          <p:nvPr/>
        </p:nvSpPr>
        <p:spPr>
          <a:xfrm>
            <a:off x="8026850" y="665600"/>
            <a:ext cx="1189200" cy="564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800">
                <a:latin typeface="Calibri"/>
                <a:ea typeface="Calibri"/>
                <a:cs typeface="Calibri"/>
                <a:sym typeface="Calibri"/>
              </a:rPr>
              <a:t>Efficiency</a:t>
            </a:r>
            <a:endParaRPr b="1" sz="1800">
              <a:solidFill>
                <a:srgbClr val="000000"/>
              </a:solidFill>
              <a:latin typeface="Calibri"/>
              <a:ea typeface="Calibri"/>
              <a:cs typeface="Calibri"/>
              <a:sym typeface="Calibri"/>
            </a:endParaRPr>
          </a:p>
          <a:p>
            <a:pPr indent="0" lvl="0" marL="0" rtl="0" algn="ctr">
              <a:lnSpc>
                <a:spcPct val="100000"/>
              </a:lnSpc>
              <a:spcBef>
                <a:spcPts val="0"/>
              </a:spcBef>
              <a:spcAft>
                <a:spcPts val="0"/>
              </a:spcAft>
              <a:buNone/>
            </a:pPr>
            <a:r>
              <a:t/>
            </a:r>
            <a:endParaRPr b="1" sz="2400">
              <a:solidFill>
                <a:srgbClr val="000000"/>
              </a:solidFill>
              <a:latin typeface="Calibri"/>
              <a:ea typeface="Calibri"/>
              <a:cs typeface="Calibri"/>
              <a:sym typeface="Calibri"/>
            </a:endParaRPr>
          </a:p>
        </p:txBody>
      </p:sp>
      <p:sp>
        <p:nvSpPr>
          <p:cNvPr id="401" name="Google Shape;401;p63"/>
          <p:cNvSpPr txBox="1"/>
          <p:nvPr>
            <p:ph idx="1" type="body"/>
          </p:nvPr>
        </p:nvSpPr>
        <p:spPr>
          <a:xfrm>
            <a:off x="392000" y="744325"/>
            <a:ext cx="8459700" cy="4181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t>Chicago, IL</a:t>
            </a:r>
            <a:endParaRPr b="1" sz="1400"/>
          </a:p>
          <a:p>
            <a:pPr indent="-317500" lvl="0" marL="457200" rtl="0" algn="l">
              <a:spcBef>
                <a:spcPts val="600"/>
              </a:spcBef>
              <a:spcAft>
                <a:spcPts val="0"/>
              </a:spcAft>
              <a:buSzPts val="1400"/>
              <a:buChar char="●"/>
            </a:pPr>
            <a:r>
              <a:rPr lang="en" sz="1400" u="sng"/>
              <a:t>Environmental Data</a:t>
            </a:r>
            <a:r>
              <a:rPr lang="en" sz="1400"/>
              <a:t>: Department of Public Health (CDPH) experienced a 65% drop in the number Freedom of Information Act (FOIA) requests for environmental records by making the data available on the city’s open data portal. </a:t>
            </a:r>
            <a:r>
              <a:rPr lang="en" sz="1400" u="sng">
                <a:solidFill>
                  <a:schemeClr val="hlink"/>
                </a:solidFill>
                <a:hlinkClick r:id="rId4"/>
              </a:rPr>
              <a:t>Open Data Annual Report 2013</a:t>
            </a:r>
            <a:endParaRPr sz="1400">
              <a:solidFill>
                <a:srgbClr val="111111"/>
              </a:solidFill>
              <a:highlight>
                <a:srgbClr val="FFFFFF"/>
              </a:highlight>
            </a:endParaRPr>
          </a:p>
          <a:p>
            <a:pPr indent="0" lvl="0" marL="0" rtl="0" algn="l">
              <a:spcBef>
                <a:spcPts val="600"/>
              </a:spcBef>
              <a:spcAft>
                <a:spcPts val="0"/>
              </a:spcAft>
              <a:buNone/>
            </a:pPr>
            <a:r>
              <a:rPr b="1" lang="en" sz="1400"/>
              <a:t>Montgomery County, MD </a:t>
            </a:r>
            <a:endParaRPr b="1" sz="1400"/>
          </a:p>
          <a:p>
            <a:pPr indent="-317500" lvl="0" marL="457200" rtl="0" algn="l">
              <a:spcBef>
                <a:spcPts val="600"/>
              </a:spcBef>
              <a:spcAft>
                <a:spcPts val="0"/>
              </a:spcAft>
              <a:buSzPts val="1400"/>
              <a:buChar char="●"/>
            </a:pPr>
            <a:r>
              <a:rPr lang="en" sz="1400" u="sng"/>
              <a:t>Finance Data</a:t>
            </a:r>
            <a:r>
              <a:rPr lang="en" sz="1400"/>
              <a:t>: Reduced </a:t>
            </a:r>
            <a:r>
              <a:rPr b="1" lang="en" sz="1400"/>
              <a:t>overtime expenses by more than $46 million </a:t>
            </a:r>
            <a:r>
              <a:rPr lang="en" sz="1400"/>
              <a:t>since 2008.</a:t>
            </a:r>
            <a:endParaRPr sz="1400"/>
          </a:p>
          <a:p>
            <a:pPr indent="0" lvl="0" marL="0" rtl="0" algn="l">
              <a:spcBef>
                <a:spcPts val="600"/>
              </a:spcBef>
              <a:spcAft>
                <a:spcPts val="0"/>
              </a:spcAft>
              <a:buNone/>
            </a:pPr>
            <a:r>
              <a:rPr b="1" lang="en" sz="1400"/>
              <a:t>Baltimore, MD </a:t>
            </a:r>
            <a:endParaRPr b="1" sz="1400"/>
          </a:p>
          <a:p>
            <a:pPr indent="-317500" lvl="0" marL="457200" rtl="0" algn="l">
              <a:spcBef>
                <a:spcPts val="600"/>
              </a:spcBef>
              <a:spcAft>
                <a:spcPts val="0"/>
              </a:spcAft>
              <a:buSzPts val="1400"/>
              <a:buChar char="●"/>
            </a:pPr>
            <a:r>
              <a:rPr lang="en" sz="1400" u="sng"/>
              <a:t>Finance Data</a:t>
            </a:r>
            <a:r>
              <a:rPr lang="en" sz="1400"/>
              <a:t>: Utilized data to minimize risk of double paying city contractors, saving the City $300,000. </a:t>
            </a:r>
            <a:endParaRPr sz="1400"/>
          </a:p>
          <a:p>
            <a:pPr indent="0" lvl="0" marL="0" rtl="0" algn="l">
              <a:spcBef>
                <a:spcPts val="600"/>
              </a:spcBef>
              <a:spcAft>
                <a:spcPts val="0"/>
              </a:spcAft>
              <a:buNone/>
            </a:pPr>
            <a:r>
              <a:rPr b="1" lang="en" sz="1400"/>
              <a:t>New York, NY </a:t>
            </a:r>
            <a:endParaRPr b="1" sz="1400"/>
          </a:p>
          <a:p>
            <a:pPr indent="-317500" lvl="0" marL="457200" rtl="0" algn="l">
              <a:spcBef>
                <a:spcPts val="600"/>
              </a:spcBef>
              <a:spcAft>
                <a:spcPts val="0"/>
              </a:spcAft>
              <a:buSzPts val="1400"/>
              <a:buChar char="●"/>
            </a:pPr>
            <a:r>
              <a:rPr lang="en" sz="1400" u="sng"/>
              <a:t>Inspections/Fire/311</a:t>
            </a:r>
            <a:r>
              <a:rPr lang="en" sz="1400"/>
              <a:t>: Increased the rate of detection for dangerous buildings that are highly likely to result in firefighter injury or death. </a:t>
            </a:r>
            <a:endParaRPr sz="1400"/>
          </a:p>
          <a:p>
            <a:pPr indent="-317500" lvl="0" marL="457200" rtl="0" algn="l">
              <a:spcBef>
                <a:spcPts val="0"/>
              </a:spcBef>
              <a:spcAft>
                <a:spcPts val="0"/>
              </a:spcAft>
              <a:buSzPts val="1400"/>
              <a:buChar char="●"/>
            </a:pPr>
            <a:r>
              <a:rPr lang="en" sz="1400" u="sng"/>
              <a:t>Police/Licenses</a:t>
            </a:r>
            <a:r>
              <a:rPr lang="en" sz="1400"/>
              <a:t>: Doubled the hit rate for discovering stores selling bootlegged cigarettes. </a:t>
            </a:r>
            <a:endParaRPr sz="1400"/>
          </a:p>
          <a:p>
            <a:pPr indent="0" lvl="0" marL="0" rtl="0" algn="l">
              <a:spcBef>
                <a:spcPts val="600"/>
              </a:spcBef>
              <a:spcAft>
                <a:spcPts val="0"/>
              </a:spcAft>
              <a:buNone/>
            </a:pPr>
            <a:r>
              <a:rPr b="1" lang="en" sz="1400"/>
              <a:t>Louisville, KY </a:t>
            </a:r>
            <a:endParaRPr b="1" sz="1400"/>
          </a:p>
          <a:p>
            <a:pPr indent="-317500" lvl="0" marL="457200" rtl="0" algn="l">
              <a:spcBef>
                <a:spcPts val="600"/>
              </a:spcBef>
              <a:spcAft>
                <a:spcPts val="0"/>
              </a:spcAft>
              <a:buSzPts val="1400"/>
              <a:buChar char="●"/>
            </a:pPr>
            <a:r>
              <a:rPr lang="en" sz="1400"/>
              <a:t>Removed 200+ days from key administrative processes, like hiring. </a:t>
            </a:r>
            <a:endParaRPr sz="1400"/>
          </a:p>
          <a:p>
            <a:pPr indent="-317500" lvl="0" marL="457200" rtl="0" algn="l">
              <a:spcBef>
                <a:spcPts val="0"/>
              </a:spcBef>
              <a:spcAft>
                <a:spcPts val="0"/>
              </a:spcAft>
              <a:buSzPts val="1400"/>
              <a:buChar char="●"/>
            </a:pPr>
            <a:r>
              <a:rPr lang="en" sz="1400"/>
              <a:t>Reduced unscheduled overtime and workers’ compensation expenditures by more than $2 million. </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64"/>
          <p:cNvSpPr txBox="1"/>
          <p:nvPr>
            <p:ph type="title"/>
          </p:nvPr>
        </p:nvSpPr>
        <p:spPr>
          <a:xfrm>
            <a:off x="784800" y="102521"/>
            <a:ext cx="6867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Data to People</a:t>
            </a:r>
            <a:endParaRPr sz="3000"/>
          </a:p>
        </p:txBody>
      </p:sp>
      <p:pic>
        <p:nvPicPr>
          <p:cNvPr descr="logo.png" id="407" name="Google Shape;407;p64"/>
          <p:cNvPicPr preferRelativeResize="0"/>
          <p:nvPr/>
        </p:nvPicPr>
        <p:blipFill rotWithShape="1">
          <a:blip r:embed="rId3">
            <a:alphaModFix/>
          </a:blip>
          <a:srcRect b="0" l="0" r="0" t="0"/>
          <a:stretch/>
        </p:blipFill>
        <p:spPr>
          <a:xfrm>
            <a:off x="4" y="102531"/>
            <a:ext cx="706200" cy="706200"/>
          </a:xfrm>
          <a:prstGeom prst="rect">
            <a:avLst/>
          </a:prstGeom>
          <a:noFill/>
          <a:ln>
            <a:noFill/>
          </a:ln>
        </p:spPr>
      </p:pic>
      <p:pic>
        <p:nvPicPr>
          <p:cNvPr id="408" name="Google Shape;408;p64"/>
          <p:cNvPicPr preferRelativeResize="0"/>
          <p:nvPr/>
        </p:nvPicPr>
        <p:blipFill rotWithShape="1">
          <a:blip r:embed="rId4">
            <a:alphaModFix/>
          </a:blip>
          <a:srcRect b="0" l="0" r="0" t="15583"/>
          <a:stretch/>
        </p:blipFill>
        <p:spPr>
          <a:xfrm>
            <a:off x="1009250" y="920702"/>
            <a:ext cx="1861100" cy="1413968"/>
          </a:xfrm>
          <a:prstGeom prst="rect">
            <a:avLst/>
          </a:prstGeom>
          <a:noFill/>
          <a:ln>
            <a:noFill/>
          </a:ln>
        </p:spPr>
      </p:pic>
      <p:pic>
        <p:nvPicPr>
          <p:cNvPr id="409" name="Google Shape;409;p64"/>
          <p:cNvPicPr preferRelativeResize="0"/>
          <p:nvPr/>
        </p:nvPicPr>
        <p:blipFill>
          <a:blip r:embed="rId5">
            <a:alphaModFix/>
          </a:blip>
          <a:stretch>
            <a:fillRect/>
          </a:stretch>
        </p:blipFill>
        <p:spPr>
          <a:xfrm>
            <a:off x="6402650" y="1774125"/>
            <a:ext cx="1238782" cy="1238804"/>
          </a:xfrm>
          <a:prstGeom prst="rect">
            <a:avLst/>
          </a:prstGeom>
          <a:noFill/>
          <a:ln>
            <a:noFill/>
          </a:ln>
        </p:spPr>
      </p:pic>
      <p:sp>
        <p:nvSpPr>
          <p:cNvPr id="410" name="Google Shape;410;p64"/>
          <p:cNvSpPr txBox="1"/>
          <p:nvPr/>
        </p:nvSpPr>
        <p:spPr>
          <a:xfrm>
            <a:off x="388300" y="2169079"/>
            <a:ext cx="4028700" cy="6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Public Transit (GTFS) &amp; Bike Paths/Greenways</a:t>
            </a:r>
            <a:endParaRPr sz="2400"/>
          </a:p>
        </p:txBody>
      </p:sp>
      <p:sp>
        <p:nvSpPr>
          <p:cNvPr id="411" name="Google Shape;411;p64"/>
          <p:cNvSpPr txBox="1"/>
          <p:nvPr/>
        </p:nvSpPr>
        <p:spPr>
          <a:xfrm>
            <a:off x="5518050" y="1320255"/>
            <a:ext cx="3219000" cy="5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Map and Travel </a:t>
            </a:r>
            <a:r>
              <a:rPr b="1" lang="en" sz="2400"/>
              <a:t>Apps</a:t>
            </a:r>
            <a:endParaRPr b="1" sz="2400"/>
          </a:p>
        </p:txBody>
      </p:sp>
      <p:grpSp>
        <p:nvGrpSpPr>
          <p:cNvPr id="412" name="Google Shape;412;p64"/>
          <p:cNvGrpSpPr/>
          <p:nvPr/>
        </p:nvGrpSpPr>
        <p:grpSpPr>
          <a:xfrm>
            <a:off x="464500" y="3080565"/>
            <a:ext cx="3366000" cy="2028870"/>
            <a:chOff x="388300" y="3575250"/>
            <a:chExt cx="3366000" cy="2254300"/>
          </a:xfrm>
        </p:grpSpPr>
        <p:sp>
          <p:nvSpPr>
            <p:cNvPr id="413" name="Google Shape;413;p64"/>
            <p:cNvSpPr txBox="1"/>
            <p:nvPr/>
          </p:nvSpPr>
          <p:spPr>
            <a:xfrm>
              <a:off x="388300" y="5113450"/>
              <a:ext cx="3366000" cy="7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Road Closures</a:t>
              </a:r>
              <a:endParaRPr sz="2400"/>
            </a:p>
          </p:txBody>
        </p:sp>
        <p:pic>
          <p:nvPicPr>
            <p:cNvPr id="414" name="Google Shape;414;p64"/>
            <p:cNvPicPr preferRelativeResize="0"/>
            <p:nvPr/>
          </p:nvPicPr>
          <p:blipFill rotWithShape="1">
            <a:blip r:embed="rId6">
              <a:alphaModFix/>
            </a:blip>
            <a:srcRect b="11229" l="0" r="0" t="0"/>
            <a:stretch/>
          </p:blipFill>
          <p:spPr>
            <a:xfrm>
              <a:off x="529800" y="3575250"/>
              <a:ext cx="1865576" cy="1420301"/>
            </a:xfrm>
            <a:prstGeom prst="rect">
              <a:avLst/>
            </a:prstGeom>
            <a:noFill/>
            <a:ln>
              <a:noFill/>
            </a:ln>
          </p:spPr>
        </p:pic>
        <p:pic>
          <p:nvPicPr>
            <p:cNvPr id="415" name="Google Shape;415;p64"/>
            <p:cNvPicPr preferRelativeResize="0"/>
            <p:nvPr/>
          </p:nvPicPr>
          <p:blipFill>
            <a:blip r:embed="rId7">
              <a:alphaModFix/>
            </a:blip>
            <a:stretch>
              <a:fillRect/>
            </a:stretch>
          </p:blipFill>
          <p:spPr>
            <a:xfrm>
              <a:off x="2053119" y="3921494"/>
              <a:ext cx="1297350" cy="1239925"/>
            </a:xfrm>
            <a:prstGeom prst="rect">
              <a:avLst/>
            </a:prstGeom>
            <a:noFill/>
            <a:ln>
              <a:noFill/>
            </a:ln>
          </p:spPr>
        </p:pic>
      </p:grpSp>
      <p:pic>
        <p:nvPicPr>
          <p:cNvPr id="416" name="Google Shape;416;p64"/>
          <p:cNvPicPr preferRelativeResize="0"/>
          <p:nvPr/>
        </p:nvPicPr>
        <p:blipFill>
          <a:blip r:embed="rId8">
            <a:alphaModFix/>
          </a:blip>
          <a:stretch>
            <a:fillRect/>
          </a:stretch>
        </p:blipFill>
        <p:spPr>
          <a:xfrm>
            <a:off x="6384088" y="3073568"/>
            <a:ext cx="1272195" cy="1272195"/>
          </a:xfrm>
          <a:prstGeom prst="rect">
            <a:avLst/>
          </a:prstGeom>
          <a:noFill/>
          <a:ln>
            <a:noFill/>
          </a:ln>
        </p:spPr>
      </p:pic>
      <p:pic>
        <p:nvPicPr>
          <p:cNvPr id="417" name="Google Shape;417;p64"/>
          <p:cNvPicPr preferRelativeResize="0"/>
          <p:nvPr/>
        </p:nvPicPr>
        <p:blipFill>
          <a:blip r:embed="rId9">
            <a:alphaModFix/>
          </a:blip>
          <a:stretch>
            <a:fillRect/>
          </a:stretch>
        </p:blipFill>
        <p:spPr>
          <a:xfrm>
            <a:off x="8019600" y="1"/>
            <a:ext cx="808871" cy="808853"/>
          </a:xfrm>
          <a:prstGeom prst="rect">
            <a:avLst/>
          </a:prstGeom>
          <a:noFill/>
          <a:ln>
            <a:noFill/>
          </a:ln>
        </p:spPr>
      </p:pic>
      <p:sp>
        <p:nvSpPr>
          <p:cNvPr id="418" name="Google Shape;418;p64"/>
          <p:cNvSpPr txBox="1"/>
          <p:nvPr/>
        </p:nvSpPr>
        <p:spPr>
          <a:xfrm>
            <a:off x="7798250" y="665600"/>
            <a:ext cx="1189200" cy="564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000000"/>
                </a:solidFill>
                <a:latin typeface="Calibri"/>
                <a:ea typeface="Calibri"/>
                <a:cs typeface="Calibri"/>
                <a:sym typeface="Calibri"/>
              </a:rPr>
              <a:t>Quality</a:t>
            </a:r>
            <a:endParaRPr b="1" sz="1800">
              <a:solidFill>
                <a:srgbClr val="000000"/>
              </a:solidFill>
              <a:latin typeface="Calibri"/>
              <a:ea typeface="Calibri"/>
              <a:cs typeface="Calibri"/>
              <a:sym typeface="Calibri"/>
            </a:endParaRPr>
          </a:p>
          <a:p>
            <a:pPr indent="0" lvl="0" marL="0" rtl="0" algn="ctr">
              <a:lnSpc>
                <a:spcPct val="100000"/>
              </a:lnSpc>
              <a:spcBef>
                <a:spcPts val="0"/>
              </a:spcBef>
              <a:spcAft>
                <a:spcPts val="0"/>
              </a:spcAft>
              <a:buNone/>
            </a:pPr>
            <a:r>
              <a:rPr b="1" lang="en" sz="1800">
                <a:solidFill>
                  <a:srgbClr val="000000"/>
                </a:solidFill>
                <a:latin typeface="Calibri"/>
                <a:ea typeface="Calibri"/>
                <a:cs typeface="Calibri"/>
                <a:sym typeface="Calibri"/>
              </a:rPr>
              <a:t> of Life</a:t>
            </a:r>
            <a:endParaRPr b="1" sz="1800">
              <a:solidFill>
                <a:srgbClr val="000000"/>
              </a:solidFill>
              <a:latin typeface="Calibri"/>
              <a:ea typeface="Calibri"/>
              <a:cs typeface="Calibri"/>
              <a:sym typeface="Calibri"/>
            </a:endParaRPr>
          </a:p>
          <a:p>
            <a:pPr indent="0" lvl="0" marL="0" rtl="0" algn="ctr">
              <a:lnSpc>
                <a:spcPct val="100000"/>
              </a:lnSpc>
              <a:spcBef>
                <a:spcPts val="0"/>
              </a:spcBef>
              <a:spcAft>
                <a:spcPts val="0"/>
              </a:spcAft>
              <a:buNone/>
            </a:pPr>
            <a:r>
              <a:t/>
            </a:r>
            <a:endParaRPr b="1" sz="2400">
              <a:solidFill>
                <a:srgbClr val="000000"/>
              </a:solidFill>
              <a:latin typeface="Calibri"/>
              <a:ea typeface="Calibri"/>
              <a:cs typeface="Calibri"/>
              <a:sym typeface="Calibri"/>
            </a:endParaRPr>
          </a:p>
        </p:txBody>
      </p:sp>
      <p:sp>
        <p:nvSpPr>
          <p:cNvPr id="419" name="Google Shape;419;p64"/>
          <p:cNvSpPr/>
          <p:nvPr/>
        </p:nvSpPr>
        <p:spPr>
          <a:xfrm rot="5400000">
            <a:off x="3709600" y="2411175"/>
            <a:ext cx="2332800" cy="1058700"/>
          </a:xfrm>
          <a:prstGeom prst="triangle">
            <a:avLst>
              <a:gd fmla="val 503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5"/>
          <p:cNvSpPr txBox="1"/>
          <p:nvPr>
            <p:ph idx="1" type="body"/>
          </p:nvPr>
        </p:nvSpPr>
        <p:spPr>
          <a:xfrm>
            <a:off x="2684600" y="942175"/>
            <a:ext cx="6568800" cy="39840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Saved </a:t>
            </a:r>
            <a:r>
              <a:rPr b="1" lang="en">
                <a:solidFill>
                  <a:srgbClr val="CC0000"/>
                </a:solidFill>
              </a:rPr>
              <a:t>$13.2 million</a:t>
            </a:r>
            <a:r>
              <a:rPr lang="en"/>
              <a:t> in first year.</a:t>
            </a:r>
            <a:endParaRPr/>
          </a:p>
          <a:p>
            <a:pPr indent="-381000" lvl="1" marL="914400" rtl="0" algn="l">
              <a:spcBef>
                <a:spcPts val="1000"/>
              </a:spcBef>
              <a:spcAft>
                <a:spcPts val="0"/>
              </a:spcAft>
              <a:buSzPts val="2400"/>
              <a:buChar char="○"/>
            </a:pPr>
            <a:r>
              <a:rPr lang="en"/>
              <a:t>Overtime fell by </a:t>
            </a:r>
            <a:r>
              <a:rPr b="1" lang="en"/>
              <a:t>40% </a:t>
            </a:r>
            <a:r>
              <a:rPr lang="en"/>
              <a:t>within the program’s first 3 years</a:t>
            </a:r>
            <a:endParaRPr/>
          </a:p>
          <a:p>
            <a:pPr indent="-419100" lvl="0" marL="457200" rtl="0" algn="l">
              <a:spcBef>
                <a:spcPts val="1000"/>
              </a:spcBef>
              <a:spcAft>
                <a:spcPts val="1000"/>
              </a:spcAft>
              <a:buSzPts val="3000"/>
              <a:buChar char="●"/>
            </a:pPr>
            <a:r>
              <a:rPr b="1" lang="en">
                <a:solidFill>
                  <a:srgbClr val="CC0000"/>
                </a:solidFill>
              </a:rPr>
              <a:t>DVStat </a:t>
            </a:r>
            <a:r>
              <a:rPr lang="en">
                <a:solidFill>
                  <a:srgbClr val="CC0000"/>
                </a:solidFill>
              </a:rPr>
              <a:t>on domestic violence</a:t>
            </a:r>
            <a:r>
              <a:rPr lang="en"/>
              <a:t> boosted delivery rate of temporary protective orders from </a:t>
            </a:r>
            <a:br>
              <a:rPr lang="en"/>
            </a:br>
            <a:r>
              <a:rPr lang="en"/>
              <a:t>~ </a:t>
            </a:r>
            <a:r>
              <a:rPr b="1" lang="en">
                <a:solidFill>
                  <a:srgbClr val="CC0000"/>
                </a:solidFill>
              </a:rPr>
              <a:t>30% to 70%</a:t>
            </a:r>
            <a:r>
              <a:rPr lang="en"/>
              <a:t>.</a:t>
            </a:r>
            <a:endParaRPr/>
          </a:p>
        </p:txBody>
      </p:sp>
      <p:sp>
        <p:nvSpPr>
          <p:cNvPr id="425" name="Google Shape;425;p65"/>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Data-Driven Performance</a:t>
            </a:r>
            <a:endParaRPr/>
          </a:p>
        </p:txBody>
      </p:sp>
      <p:pic>
        <p:nvPicPr>
          <p:cNvPr id="426" name="Google Shape;426;p65"/>
          <p:cNvPicPr preferRelativeResize="0"/>
          <p:nvPr/>
        </p:nvPicPr>
        <p:blipFill>
          <a:blip r:embed="rId3">
            <a:alphaModFix/>
          </a:blip>
          <a:stretch>
            <a:fillRect/>
          </a:stretch>
        </p:blipFill>
        <p:spPr>
          <a:xfrm>
            <a:off x="523500" y="1160753"/>
            <a:ext cx="1285875" cy="1663065"/>
          </a:xfrm>
          <a:prstGeom prst="rect">
            <a:avLst/>
          </a:prstGeom>
          <a:noFill/>
          <a:ln>
            <a:noFill/>
          </a:ln>
        </p:spPr>
      </p:pic>
      <p:sp>
        <p:nvSpPr>
          <p:cNvPr id="427" name="Google Shape;427;p65"/>
          <p:cNvSpPr txBox="1"/>
          <p:nvPr/>
        </p:nvSpPr>
        <p:spPr>
          <a:xfrm>
            <a:off x="177750" y="2887583"/>
            <a:ext cx="2451600" cy="55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800"/>
              </a:spcAft>
              <a:buNone/>
            </a:pPr>
            <a:r>
              <a:rPr b="1" lang="en">
                <a:solidFill>
                  <a:srgbClr val="333333"/>
                </a:solidFill>
              </a:rPr>
              <a:t>DVStat provides data on the following topics:</a:t>
            </a:r>
            <a:endParaRPr>
              <a:solidFill>
                <a:srgbClr val="333333"/>
              </a:solidFill>
            </a:endParaRPr>
          </a:p>
        </p:txBody>
      </p:sp>
      <p:sp>
        <p:nvSpPr>
          <p:cNvPr id="428" name="Google Shape;428;p65"/>
          <p:cNvSpPr txBox="1"/>
          <p:nvPr/>
        </p:nvSpPr>
        <p:spPr>
          <a:xfrm>
            <a:off x="-253875" y="3374932"/>
            <a:ext cx="3155700" cy="1626600"/>
          </a:xfrm>
          <a:prstGeom prst="rect">
            <a:avLst/>
          </a:prstGeom>
          <a:noFill/>
          <a:ln>
            <a:noFill/>
          </a:ln>
        </p:spPr>
        <p:txBody>
          <a:bodyPr anchorCtr="0" anchor="ctr" bIns="91425" lIns="91425" spcFirstLastPara="1" rIns="91425" wrap="square" tIns="91425">
            <a:noAutofit/>
          </a:bodyPr>
          <a:lstStyle/>
          <a:p>
            <a:pPr indent="-317500" lvl="0" marL="647700" rtl="0" algn="l">
              <a:lnSpc>
                <a:spcPct val="115000"/>
              </a:lnSpc>
              <a:spcBef>
                <a:spcPts val="0"/>
              </a:spcBef>
              <a:spcAft>
                <a:spcPts val="0"/>
              </a:spcAft>
              <a:buClr>
                <a:srgbClr val="333333"/>
              </a:buClr>
              <a:buSzPts val="1400"/>
              <a:buChar char="●"/>
            </a:pPr>
            <a:r>
              <a:rPr lang="en">
                <a:solidFill>
                  <a:srgbClr val="333333"/>
                </a:solidFill>
              </a:rPr>
              <a:t>Lethality assessments</a:t>
            </a:r>
            <a:endParaRPr>
              <a:solidFill>
                <a:srgbClr val="333333"/>
              </a:solidFill>
            </a:endParaRPr>
          </a:p>
          <a:p>
            <a:pPr indent="-317500" lvl="0" marL="647700" rtl="0" algn="l">
              <a:lnSpc>
                <a:spcPct val="115000"/>
              </a:lnSpc>
              <a:spcBef>
                <a:spcPts val="0"/>
              </a:spcBef>
              <a:spcAft>
                <a:spcPts val="0"/>
              </a:spcAft>
              <a:buClr>
                <a:srgbClr val="333333"/>
              </a:buClr>
              <a:buSzPts val="1400"/>
              <a:buChar char="●"/>
            </a:pPr>
            <a:r>
              <a:rPr lang="en">
                <a:solidFill>
                  <a:srgbClr val="333333"/>
                </a:solidFill>
              </a:rPr>
              <a:t>Domestic violence arrests</a:t>
            </a:r>
            <a:endParaRPr>
              <a:solidFill>
                <a:srgbClr val="333333"/>
              </a:solidFill>
            </a:endParaRPr>
          </a:p>
          <a:p>
            <a:pPr indent="-317500" lvl="0" marL="647700" rtl="0" algn="l">
              <a:lnSpc>
                <a:spcPct val="115000"/>
              </a:lnSpc>
              <a:spcBef>
                <a:spcPts val="0"/>
              </a:spcBef>
              <a:spcAft>
                <a:spcPts val="0"/>
              </a:spcAft>
              <a:buClr>
                <a:srgbClr val="333333"/>
              </a:buClr>
              <a:buSzPts val="1400"/>
              <a:buChar char="●"/>
            </a:pPr>
            <a:r>
              <a:rPr lang="en">
                <a:solidFill>
                  <a:srgbClr val="333333"/>
                </a:solidFill>
              </a:rPr>
              <a:t>Domestic violence warrants</a:t>
            </a:r>
            <a:endParaRPr>
              <a:solidFill>
                <a:srgbClr val="333333"/>
              </a:solidFill>
            </a:endParaRPr>
          </a:p>
          <a:p>
            <a:pPr indent="-317500" lvl="0" marL="647700" rtl="0" algn="l">
              <a:lnSpc>
                <a:spcPct val="115000"/>
              </a:lnSpc>
              <a:spcBef>
                <a:spcPts val="0"/>
              </a:spcBef>
              <a:spcAft>
                <a:spcPts val="0"/>
              </a:spcAft>
              <a:buClr>
                <a:srgbClr val="333333"/>
              </a:buClr>
              <a:buSzPts val="1400"/>
              <a:buChar char="●"/>
            </a:pPr>
            <a:r>
              <a:rPr lang="en">
                <a:solidFill>
                  <a:srgbClr val="333333"/>
                </a:solidFill>
              </a:rPr>
              <a:t>Protective Orders</a:t>
            </a:r>
            <a:endParaRPr>
              <a:solidFill>
                <a:srgbClr val="333333"/>
              </a:solidFill>
            </a:endParaRPr>
          </a:p>
          <a:p>
            <a:pPr indent="-317500" lvl="0" marL="647700" rtl="0" algn="l">
              <a:lnSpc>
                <a:spcPct val="115000"/>
              </a:lnSpc>
              <a:spcBef>
                <a:spcPts val="0"/>
              </a:spcBef>
              <a:spcAft>
                <a:spcPts val="0"/>
              </a:spcAft>
              <a:buClr>
                <a:srgbClr val="333333"/>
              </a:buClr>
              <a:buSzPts val="1400"/>
              <a:buChar char="●"/>
            </a:pPr>
            <a:r>
              <a:rPr lang="en">
                <a:solidFill>
                  <a:srgbClr val="333333"/>
                </a:solidFill>
              </a:rPr>
              <a:t>Domestic violence case dispositions and outcomes</a:t>
            </a:r>
            <a:endParaRPr>
              <a:solidFill>
                <a:srgbClr val="333333"/>
              </a:solidFill>
            </a:endParaRPr>
          </a:p>
        </p:txBody>
      </p:sp>
      <p:pic>
        <p:nvPicPr>
          <p:cNvPr id="429" name="Google Shape;429;p65"/>
          <p:cNvPicPr preferRelativeResize="0"/>
          <p:nvPr/>
        </p:nvPicPr>
        <p:blipFill>
          <a:blip r:embed="rId4">
            <a:alphaModFix/>
          </a:blip>
          <a:stretch>
            <a:fillRect/>
          </a:stretch>
        </p:blipFill>
        <p:spPr>
          <a:xfrm>
            <a:off x="8072100" y="-21532"/>
            <a:ext cx="963698" cy="963698"/>
          </a:xfrm>
          <a:prstGeom prst="rect">
            <a:avLst/>
          </a:prstGeom>
          <a:noFill/>
          <a:ln>
            <a:noFill/>
          </a:ln>
        </p:spPr>
      </p:pic>
      <p:sp>
        <p:nvSpPr>
          <p:cNvPr id="430" name="Google Shape;430;p65"/>
          <p:cNvSpPr txBox="1"/>
          <p:nvPr/>
        </p:nvSpPr>
        <p:spPr>
          <a:xfrm>
            <a:off x="7237875" y="159773"/>
            <a:ext cx="1170000" cy="4764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800">
                <a:solidFill>
                  <a:schemeClr val="dk1"/>
                </a:solidFill>
                <a:latin typeface="Calibri"/>
                <a:ea typeface="Calibri"/>
                <a:cs typeface="Calibri"/>
                <a:sym typeface="Calibri"/>
              </a:rPr>
              <a:t>Better Decisions</a:t>
            </a:r>
            <a:endParaRPr sz="18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6"/>
          <p:cNvSpPr txBox="1"/>
          <p:nvPr>
            <p:ph type="title"/>
          </p:nvPr>
        </p:nvSpPr>
        <p:spPr>
          <a:xfrm>
            <a:off x="533400" y="615250"/>
            <a:ext cx="8544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3200">
                <a:solidFill>
                  <a:srgbClr val="999999"/>
                </a:solidFill>
              </a:rPr>
              <a:t>CoR Data-Powered App for Citizens</a:t>
            </a:r>
            <a:endParaRPr i="1" sz="3200">
              <a:solidFill>
                <a:srgbClr val="999999"/>
              </a:solidFill>
            </a:endParaRPr>
          </a:p>
        </p:txBody>
      </p:sp>
      <p:sp>
        <p:nvSpPr>
          <p:cNvPr id="436" name="Google Shape;436;p66"/>
          <p:cNvSpPr txBox="1"/>
          <p:nvPr/>
        </p:nvSpPr>
        <p:spPr>
          <a:xfrm>
            <a:off x="0" y="4698950"/>
            <a:ext cx="4210200" cy="45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000"/>
              <a:t>* Google Analytics </a:t>
            </a:r>
            <a:r>
              <a:rPr i="1" lang="en" sz="1000">
                <a:solidFill>
                  <a:schemeClr val="dk1"/>
                </a:solidFill>
              </a:rPr>
              <a:t>as of July 15 2015</a:t>
            </a:r>
            <a:endParaRPr i="1" sz="1000">
              <a:solidFill>
                <a:schemeClr val="dk1"/>
              </a:solidFill>
            </a:endParaRPr>
          </a:p>
          <a:p>
            <a:pPr indent="0" lvl="0" marL="0" rtl="0" algn="l">
              <a:spcBef>
                <a:spcPts val="0"/>
              </a:spcBef>
              <a:spcAft>
                <a:spcPts val="0"/>
              </a:spcAft>
              <a:buNone/>
            </a:pPr>
            <a:r>
              <a:rPr i="1" lang="en" sz="1000"/>
              <a:t>Application: http://maps.raleighnc.gov/remapping/</a:t>
            </a:r>
            <a:endParaRPr i="1" sz="1000"/>
          </a:p>
        </p:txBody>
      </p:sp>
      <p:sp>
        <p:nvSpPr>
          <p:cNvPr id="437" name="Google Shape;437;p66"/>
          <p:cNvSpPr txBox="1"/>
          <p:nvPr>
            <p:ph idx="1" type="body"/>
          </p:nvPr>
        </p:nvSpPr>
        <p:spPr>
          <a:xfrm>
            <a:off x="533400" y="1244050"/>
            <a:ext cx="3380100" cy="744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Target Users</a:t>
            </a:r>
            <a:endParaRPr sz="1800"/>
          </a:p>
          <a:p>
            <a:pPr indent="-317500" lvl="0" marL="457200" rtl="0" algn="l">
              <a:spcBef>
                <a:spcPts val="600"/>
              </a:spcBef>
              <a:spcAft>
                <a:spcPts val="0"/>
              </a:spcAft>
              <a:buSzPts val="1400"/>
              <a:buChar char="●"/>
            </a:pPr>
            <a:r>
              <a:rPr lang="en" sz="1400"/>
              <a:t>Citizens</a:t>
            </a:r>
            <a:endParaRPr sz="1400"/>
          </a:p>
          <a:p>
            <a:pPr indent="-317500" lvl="0" marL="457200" rtl="0" algn="l">
              <a:spcBef>
                <a:spcPts val="0"/>
              </a:spcBef>
              <a:spcAft>
                <a:spcPts val="0"/>
              </a:spcAft>
              <a:buSzPts val="1400"/>
              <a:buChar char="●"/>
            </a:pPr>
            <a:r>
              <a:rPr lang="en" sz="1400"/>
              <a:t>Real Estate Developers</a:t>
            </a:r>
            <a:endParaRPr sz="1400"/>
          </a:p>
          <a:p>
            <a:pPr indent="0" lvl="0" marL="0" rtl="0" algn="l">
              <a:spcBef>
                <a:spcPts val="600"/>
              </a:spcBef>
              <a:spcAft>
                <a:spcPts val="0"/>
              </a:spcAft>
              <a:buNone/>
            </a:pPr>
            <a:r>
              <a:rPr lang="en" sz="1800"/>
              <a:t>Data Used</a:t>
            </a:r>
            <a:endParaRPr sz="1800"/>
          </a:p>
          <a:p>
            <a:pPr indent="-317500" lvl="0" marL="457200" rtl="0" algn="l">
              <a:spcBef>
                <a:spcPts val="600"/>
              </a:spcBef>
              <a:spcAft>
                <a:spcPts val="0"/>
              </a:spcAft>
              <a:buSzPts val="1400"/>
              <a:buChar char="●"/>
            </a:pPr>
            <a:r>
              <a:rPr lang="en" sz="1400" u="sng">
                <a:solidFill>
                  <a:schemeClr val="hlink"/>
                </a:solidFill>
                <a:hlinkClick r:id="rId3"/>
              </a:rPr>
              <a:t>Proposed UDO Re-Zoning</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4"/>
              </a:rPr>
              <a:t>Existing Zoning</a:t>
            </a:r>
            <a:endParaRPr sz="1400"/>
          </a:p>
        </p:txBody>
      </p:sp>
      <p:sp>
        <p:nvSpPr>
          <p:cNvPr id="438" name="Google Shape;438;p66"/>
          <p:cNvSpPr txBox="1"/>
          <p:nvPr/>
        </p:nvSpPr>
        <p:spPr>
          <a:xfrm>
            <a:off x="533400" y="0"/>
            <a:ext cx="6734400" cy="74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dk2"/>
                </a:solidFill>
              </a:rPr>
              <a:t>Rezoning Website:</a:t>
            </a:r>
            <a:endParaRPr/>
          </a:p>
        </p:txBody>
      </p:sp>
      <p:grpSp>
        <p:nvGrpSpPr>
          <p:cNvPr id="439" name="Google Shape;439;p66"/>
          <p:cNvGrpSpPr/>
          <p:nvPr/>
        </p:nvGrpSpPr>
        <p:grpSpPr>
          <a:xfrm>
            <a:off x="4158455" y="1287846"/>
            <a:ext cx="4707830" cy="3971501"/>
            <a:chOff x="1952753" y="178214"/>
            <a:chExt cx="5117763" cy="4434953"/>
          </a:xfrm>
        </p:grpSpPr>
        <p:pic>
          <p:nvPicPr>
            <p:cNvPr id="440" name="Google Shape;440;p66"/>
            <p:cNvPicPr preferRelativeResize="0"/>
            <p:nvPr/>
          </p:nvPicPr>
          <p:blipFill rotWithShape="1">
            <a:blip r:embed="rId5">
              <a:alphaModFix/>
            </a:blip>
            <a:srcRect b="53420" l="0" r="1777" t="3466"/>
            <a:stretch/>
          </p:blipFill>
          <p:spPr>
            <a:xfrm>
              <a:off x="1981272" y="178214"/>
              <a:ext cx="5089245" cy="2217477"/>
            </a:xfrm>
            <a:prstGeom prst="rect">
              <a:avLst/>
            </a:prstGeom>
            <a:noFill/>
            <a:ln>
              <a:noFill/>
            </a:ln>
          </p:spPr>
        </p:pic>
        <p:pic>
          <p:nvPicPr>
            <p:cNvPr id="441" name="Google Shape;441;p66"/>
            <p:cNvPicPr preferRelativeResize="0"/>
            <p:nvPr/>
          </p:nvPicPr>
          <p:blipFill rotWithShape="1">
            <a:blip r:embed="rId6">
              <a:alphaModFix/>
            </a:blip>
            <a:srcRect b="6376" l="0" r="1777" t="50513"/>
            <a:stretch/>
          </p:blipFill>
          <p:spPr>
            <a:xfrm>
              <a:off x="1952753" y="2395690"/>
              <a:ext cx="5089245" cy="2217477"/>
            </a:xfrm>
            <a:prstGeom prst="rect">
              <a:avLst/>
            </a:prstGeom>
            <a:noFill/>
            <a:ln>
              <a:noFill/>
            </a:ln>
          </p:spPr>
        </p:pic>
      </p:grpSp>
      <p:sp>
        <p:nvSpPr>
          <p:cNvPr id="442" name="Google Shape;442;p66"/>
          <p:cNvSpPr txBox="1"/>
          <p:nvPr>
            <p:ph idx="1" type="body"/>
          </p:nvPr>
        </p:nvSpPr>
        <p:spPr>
          <a:xfrm>
            <a:off x="533400" y="3013775"/>
            <a:ext cx="3380100" cy="93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Citizen Usage</a:t>
            </a:r>
            <a:endParaRPr sz="1800"/>
          </a:p>
          <a:p>
            <a:pPr indent="-317500" lvl="0" marL="457200" rtl="0" algn="l">
              <a:spcBef>
                <a:spcPts val="600"/>
              </a:spcBef>
              <a:spcAft>
                <a:spcPts val="0"/>
              </a:spcAft>
              <a:buSzPts val="1400"/>
              <a:buChar char="●"/>
            </a:pPr>
            <a:r>
              <a:rPr lang="en" sz="1400"/>
              <a:t>Launched May 2014 with Public Comment period</a:t>
            </a:r>
            <a:endParaRPr sz="1400"/>
          </a:p>
          <a:p>
            <a:pPr indent="-317500" lvl="0" marL="457200" rtl="0" algn="l">
              <a:spcBef>
                <a:spcPts val="0"/>
              </a:spcBef>
              <a:spcAft>
                <a:spcPts val="0"/>
              </a:spcAft>
              <a:buSzPts val="1400"/>
              <a:buChar char="●"/>
            </a:pPr>
            <a:r>
              <a:rPr lang="en" sz="1400"/>
              <a:t>36,000 page views*</a:t>
            </a:r>
            <a:endParaRPr sz="1400"/>
          </a:p>
          <a:p>
            <a:pPr indent="-317500" lvl="0" marL="457200" rtl="0" algn="l">
              <a:spcBef>
                <a:spcPts val="0"/>
              </a:spcBef>
              <a:spcAft>
                <a:spcPts val="0"/>
              </a:spcAft>
              <a:buSzPts val="1400"/>
              <a:buChar char="●"/>
            </a:pPr>
            <a:r>
              <a:rPr lang="en" sz="1400"/>
              <a:t>16,300 users*</a:t>
            </a:r>
            <a:endParaRPr sz="1400"/>
          </a:p>
          <a:p>
            <a:pPr indent="-317500" lvl="0" marL="457200" rtl="0" algn="l">
              <a:spcBef>
                <a:spcPts val="0"/>
              </a:spcBef>
              <a:spcAft>
                <a:spcPts val="0"/>
              </a:spcAft>
              <a:buSzPts val="1400"/>
              <a:buChar char="●"/>
            </a:pPr>
            <a:r>
              <a:rPr lang="en" sz="1400"/>
              <a:t>5.15 min avg session duration*</a:t>
            </a:r>
            <a:endParaRPr sz="1400"/>
          </a:p>
        </p:txBody>
      </p:sp>
      <p:sp>
        <p:nvSpPr>
          <p:cNvPr id="443" name="Google Shape;443;p66"/>
          <p:cNvSpPr/>
          <p:nvPr/>
        </p:nvSpPr>
        <p:spPr>
          <a:xfrm>
            <a:off x="4191875" y="1284425"/>
            <a:ext cx="4674300" cy="3824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67"/>
          <p:cNvSpPr txBox="1"/>
          <p:nvPr>
            <p:ph idx="1" type="body"/>
          </p:nvPr>
        </p:nvSpPr>
        <p:spPr>
          <a:xfrm>
            <a:off x="533400" y="1401325"/>
            <a:ext cx="4052100" cy="1180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Usage / Value</a:t>
            </a:r>
            <a:endParaRPr sz="1800"/>
          </a:p>
          <a:p>
            <a:pPr indent="-330200" lvl="0" marL="457200" rtl="0" algn="l">
              <a:spcBef>
                <a:spcPts val="600"/>
              </a:spcBef>
              <a:spcAft>
                <a:spcPts val="0"/>
              </a:spcAft>
              <a:buSzPts val="1600"/>
              <a:buChar char="●"/>
            </a:pPr>
            <a:r>
              <a:rPr lang="en" sz="1600"/>
              <a:t>Saves inspector from manual lookups for property owner addresses</a:t>
            </a:r>
            <a:endParaRPr sz="1600"/>
          </a:p>
          <a:p>
            <a:pPr indent="-330200" lvl="0" marL="457200" rtl="0" algn="l">
              <a:spcBef>
                <a:spcPts val="0"/>
              </a:spcBef>
              <a:spcAft>
                <a:spcPts val="0"/>
              </a:spcAft>
              <a:buSzPts val="1600"/>
              <a:buChar char="●"/>
            </a:pPr>
            <a:r>
              <a:rPr lang="en" sz="1600"/>
              <a:t>Saves inspector from manual manipulation for bi-weekly mailings</a:t>
            </a:r>
            <a:endParaRPr sz="1600"/>
          </a:p>
        </p:txBody>
      </p:sp>
      <p:sp>
        <p:nvSpPr>
          <p:cNvPr id="449" name="Google Shape;449;p67"/>
          <p:cNvSpPr txBox="1"/>
          <p:nvPr>
            <p:ph type="title"/>
          </p:nvPr>
        </p:nvSpPr>
        <p:spPr>
          <a:xfrm>
            <a:off x="533400" y="615250"/>
            <a:ext cx="8544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3200">
                <a:solidFill>
                  <a:srgbClr val="999999"/>
                </a:solidFill>
              </a:rPr>
              <a:t>Data Integration to Improve Efficiency</a:t>
            </a:r>
            <a:endParaRPr i="1" sz="3200">
              <a:solidFill>
                <a:srgbClr val="999999"/>
              </a:solidFill>
            </a:endParaRPr>
          </a:p>
        </p:txBody>
      </p:sp>
      <p:sp>
        <p:nvSpPr>
          <p:cNvPr id="450" name="Google Shape;450;p67"/>
          <p:cNvSpPr txBox="1"/>
          <p:nvPr>
            <p:ph idx="1" type="body"/>
          </p:nvPr>
        </p:nvSpPr>
        <p:spPr>
          <a:xfrm>
            <a:off x="533400" y="2920450"/>
            <a:ext cx="3991200" cy="744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Target Users</a:t>
            </a:r>
            <a:endParaRPr sz="1800"/>
          </a:p>
          <a:p>
            <a:pPr indent="-330200" lvl="0" marL="457200" rtl="0" algn="l">
              <a:spcBef>
                <a:spcPts val="600"/>
              </a:spcBef>
              <a:spcAft>
                <a:spcPts val="0"/>
              </a:spcAft>
              <a:buSzPts val="1600"/>
              <a:buChar char="●"/>
            </a:pPr>
            <a:r>
              <a:rPr lang="en" sz="1600"/>
              <a:t>Solid Waste Service Inspectors (2)</a:t>
            </a:r>
            <a:endParaRPr sz="1600"/>
          </a:p>
          <a:p>
            <a:pPr indent="0" lvl="0" marL="0" rtl="0" algn="l">
              <a:spcBef>
                <a:spcPts val="600"/>
              </a:spcBef>
              <a:spcAft>
                <a:spcPts val="0"/>
              </a:spcAft>
              <a:buNone/>
            </a:pPr>
            <a:r>
              <a:rPr lang="en" sz="1800"/>
              <a:t>Data Used</a:t>
            </a:r>
            <a:endParaRPr sz="1800"/>
          </a:p>
          <a:p>
            <a:pPr indent="-330200" lvl="0" marL="457200" rtl="0" algn="l">
              <a:spcBef>
                <a:spcPts val="600"/>
              </a:spcBef>
              <a:spcAft>
                <a:spcPts val="0"/>
              </a:spcAft>
              <a:buSzPts val="1600"/>
              <a:buChar char="●"/>
            </a:pPr>
            <a:r>
              <a:rPr lang="en" sz="1600"/>
              <a:t>Inspector-collected Violation Data </a:t>
            </a:r>
            <a:endParaRPr sz="1600"/>
          </a:p>
          <a:p>
            <a:pPr indent="-330200" lvl="0" marL="457200" rtl="0" algn="l">
              <a:spcBef>
                <a:spcPts val="0"/>
              </a:spcBef>
              <a:spcAft>
                <a:spcPts val="0"/>
              </a:spcAft>
              <a:buSzPts val="1600"/>
              <a:buChar char="●"/>
            </a:pPr>
            <a:r>
              <a:rPr lang="en" sz="1600"/>
              <a:t>Wake County Property Record Data</a:t>
            </a:r>
            <a:endParaRPr sz="1600"/>
          </a:p>
        </p:txBody>
      </p:sp>
      <p:sp>
        <p:nvSpPr>
          <p:cNvPr id="451" name="Google Shape;451;p67"/>
          <p:cNvSpPr txBox="1"/>
          <p:nvPr/>
        </p:nvSpPr>
        <p:spPr>
          <a:xfrm>
            <a:off x="533400" y="0"/>
            <a:ext cx="6734400" cy="74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dk2"/>
                </a:solidFill>
              </a:rPr>
              <a:t>Internal: SWS - Mobile 311</a:t>
            </a:r>
            <a:endParaRPr/>
          </a:p>
        </p:txBody>
      </p:sp>
      <p:sp>
        <p:nvSpPr>
          <p:cNvPr id="452" name="Google Shape;452;p67"/>
          <p:cNvSpPr/>
          <p:nvPr/>
        </p:nvSpPr>
        <p:spPr>
          <a:xfrm>
            <a:off x="5282100" y="1470375"/>
            <a:ext cx="1320600" cy="676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Inspector Violations (Mobile 311)</a:t>
            </a:r>
            <a:endParaRPr/>
          </a:p>
        </p:txBody>
      </p:sp>
      <p:sp>
        <p:nvSpPr>
          <p:cNvPr id="453" name="Google Shape;453;p67"/>
          <p:cNvSpPr/>
          <p:nvPr/>
        </p:nvSpPr>
        <p:spPr>
          <a:xfrm>
            <a:off x="6750350" y="1470300"/>
            <a:ext cx="1320600" cy="676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Wake County Property</a:t>
            </a:r>
            <a:endParaRPr/>
          </a:p>
        </p:txBody>
      </p:sp>
      <p:sp>
        <p:nvSpPr>
          <p:cNvPr id="454" name="Google Shape;454;p67"/>
          <p:cNvSpPr/>
          <p:nvPr/>
        </p:nvSpPr>
        <p:spPr>
          <a:xfrm>
            <a:off x="5282100" y="2338825"/>
            <a:ext cx="2788800" cy="333600"/>
          </a:xfrm>
          <a:prstGeom prst="roundRect">
            <a:avLst>
              <a:gd fmla="val 16667" name="adj"/>
            </a:avLst>
          </a:prstGeom>
          <a:solidFill>
            <a:srgbClr val="D9EAD3"/>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OR: ETL Service</a:t>
            </a:r>
            <a:endParaRPr/>
          </a:p>
        </p:txBody>
      </p:sp>
      <p:pic>
        <p:nvPicPr>
          <p:cNvPr id="455" name="Google Shape;455;p67"/>
          <p:cNvPicPr preferRelativeResize="0"/>
          <p:nvPr/>
        </p:nvPicPr>
        <p:blipFill>
          <a:blip r:embed="rId3">
            <a:alphaModFix/>
          </a:blip>
          <a:stretch>
            <a:fillRect/>
          </a:stretch>
        </p:blipFill>
        <p:spPr>
          <a:xfrm>
            <a:off x="5030114" y="2864375"/>
            <a:ext cx="3292774" cy="1876900"/>
          </a:xfrm>
          <a:prstGeom prst="rect">
            <a:avLst/>
          </a:prstGeom>
          <a:noFill/>
          <a:ln cap="flat" cmpd="sng" w="19050">
            <a:solidFill>
              <a:srgbClr val="999999"/>
            </a:solidFill>
            <a:prstDash val="solid"/>
            <a:round/>
            <a:headEnd len="sm" w="sm" type="none"/>
            <a:tailEnd len="sm" w="sm" type="none"/>
          </a:ln>
        </p:spPr>
      </p:pic>
      <p:cxnSp>
        <p:nvCxnSpPr>
          <p:cNvPr id="456" name="Google Shape;456;p67"/>
          <p:cNvCxnSpPr>
            <a:stCxn id="452" idx="2"/>
          </p:cNvCxnSpPr>
          <p:nvPr/>
        </p:nvCxnSpPr>
        <p:spPr>
          <a:xfrm flipH="1">
            <a:off x="5937600" y="2146875"/>
            <a:ext cx="4800" cy="251700"/>
          </a:xfrm>
          <a:prstGeom prst="straightConnector1">
            <a:avLst/>
          </a:prstGeom>
          <a:noFill/>
          <a:ln cap="flat" cmpd="sng" w="28575">
            <a:solidFill>
              <a:schemeClr val="dk2"/>
            </a:solidFill>
            <a:prstDash val="solid"/>
            <a:round/>
            <a:headEnd len="med" w="med" type="none"/>
            <a:tailEnd len="med" w="med" type="triangle"/>
          </a:ln>
        </p:spPr>
      </p:cxnSp>
      <p:cxnSp>
        <p:nvCxnSpPr>
          <p:cNvPr id="457" name="Google Shape;457;p67"/>
          <p:cNvCxnSpPr/>
          <p:nvPr/>
        </p:nvCxnSpPr>
        <p:spPr>
          <a:xfrm flipH="1">
            <a:off x="7385400" y="2146875"/>
            <a:ext cx="4800" cy="251700"/>
          </a:xfrm>
          <a:prstGeom prst="straightConnector1">
            <a:avLst/>
          </a:prstGeom>
          <a:noFill/>
          <a:ln cap="flat" cmpd="sng" w="28575">
            <a:solidFill>
              <a:schemeClr val="dk2"/>
            </a:solidFill>
            <a:prstDash val="solid"/>
            <a:round/>
            <a:headEnd len="med" w="med" type="none"/>
            <a:tailEnd len="med" w="med" type="triangle"/>
          </a:ln>
        </p:spPr>
      </p:cxnSp>
      <p:cxnSp>
        <p:nvCxnSpPr>
          <p:cNvPr id="458" name="Google Shape;458;p67"/>
          <p:cNvCxnSpPr/>
          <p:nvPr/>
        </p:nvCxnSpPr>
        <p:spPr>
          <a:xfrm flipH="1">
            <a:off x="6674100" y="2672425"/>
            <a:ext cx="4800" cy="2517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68"/>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Sustainability Trash Audit</a:t>
            </a:r>
            <a:endParaRPr/>
          </a:p>
        </p:txBody>
      </p:sp>
      <p:pic>
        <p:nvPicPr>
          <p:cNvPr id="464" name="Google Shape;464;p68"/>
          <p:cNvPicPr preferRelativeResize="0"/>
          <p:nvPr/>
        </p:nvPicPr>
        <p:blipFill>
          <a:blip r:embed="rId3">
            <a:alphaModFix/>
          </a:blip>
          <a:stretch>
            <a:fillRect/>
          </a:stretch>
        </p:blipFill>
        <p:spPr>
          <a:xfrm>
            <a:off x="675600" y="740025"/>
            <a:ext cx="7577824" cy="4804951"/>
          </a:xfrm>
          <a:prstGeom prst="rect">
            <a:avLst/>
          </a:prstGeom>
          <a:noFill/>
          <a:ln cap="flat" cmpd="sng" w="28575">
            <a:solidFill>
              <a:schemeClr val="dk2"/>
            </a:solidFill>
            <a:prstDash val="solid"/>
            <a:round/>
            <a:headEnd len="sm" w="sm" type="none"/>
            <a:tailEnd len="sm" w="sm" type="none"/>
          </a:ln>
        </p:spPr>
      </p:pic>
      <p:sp>
        <p:nvSpPr>
          <p:cNvPr id="465" name="Google Shape;465;p68"/>
          <p:cNvSpPr txBox="1"/>
          <p:nvPr/>
        </p:nvSpPr>
        <p:spPr>
          <a:xfrm>
            <a:off x="2678350" y="1562450"/>
            <a:ext cx="1775400" cy="7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Big Belly Trash Cans</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69"/>
          <p:cNvSpPr txBox="1"/>
          <p:nvPr>
            <p:ph idx="1" type="body"/>
          </p:nvPr>
        </p:nvSpPr>
        <p:spPr>
          <a:xfrm>
            <a:off x="457200" y="1261175"/>
            <a:ext cx="3348600" cy="93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Usage / Value</a:t>
            </a:r>
            <a:endParaRPr sz="1800"/>
          </a:p>
          <a:p>
            <a:pPr indent="-317500" lvl="0" marL="457200" rtl="0" algn="l">
              <a:spcBef>
                <a:spcPts val="600"/>
              </a:spcBef>
              <a:spcAft>
                <a:spcPts val="0"/>
              </a:spcAft>
              <a:buSzPts val="1400"/>
              <a:buChar char="●"/>
            </a:pPr>
            <a:r>
              <a:rPr lang="en" sz="1400"/>
              <a:t>Policy Enforcement: Discovered 25% additional, high-probability rental units not currently in our database</a:t>
            </a:r>
            <a:endParaRPr sz="1400"/>
          </a:p>
        </p:txBody>
      </p:sp>
      <p:pic>
        <p:nvPicPr>
          <p:cNvPr descr="AffordableHousing_15-07_TotRentalPropertiesbyBlkGrpPerc.jpg" id="471" name="Google Shape;471;p69"/>
          <p:cNvPicPr preferRelativeResize="0"/>
          <p:nvPr/>
        </p:nvPicPr>
        <p:blipFill rotWithShape="1">
          <a:blip r:embed="rId3">
            <a:alphaModFix/>
          </a:blip>
          <a:srcRect b="25986" l="12079" r="12471" t="24068"/>
          <a:stretch/>
        </p:blipFill>
        <p:spPr>
          <a:xfrm>
            <a:off x="4402950" y="1026125"/>
            <a:ext cx="4741049" cy="4061549"/>
          </a:xfrm>
          <a:prstGeom prst="rect">
            <a:avLst/>
          </a:prstGeom>
          <a:noFill/>
          <a:ln>
            <a:noFill/>
          </a:ln>
        </p:spPr>
      </p:pic>
      <p:sp>
        <p:nvSpPr>
          <p:cNvPr id="472" name="Google Shape;472;p69"/>
          <p:cNvSpPr txBox="1"/>
          <p:nvPr/>
        </p:nvSpPr>
        <p:spPr>
          <a:xfrm>
            <a:off x="0" y="4775150"/>
            <a:ext cx="4210200" cy="45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000"/>
              <a:t>Application: http://maps.raleighnc.gov/remapping/</a:t>
            </a:r>
            <a:endParaRPr i="1" sz="1000"/>
          </a:p>
        </p:txBody>
      </p:sp>
      <p:sp>
        <p:nvSpPr>
          <p:cNvPr id="473" name="Google Shape;473;p69"/>
          <p:cNvSpPr txBox="1"/>
          <p:nvPr>
            <p:ph type="title"/>
          </p:nvPr>
        </p:nvSpPr>
        <p:spPr>
          <a:xfrm>
            <a:off x="533400" y="615250"/>
            <a:ext cx="8544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3200">
                <a:solidFill>
                  <a:srgbClr val="999999"/>
                </a:solidFill>
              </a:rPr>
              <a:t>Data Analysis to Improve Data Quality</a:t>
            </a:r>
            <a:endParaRPr i="1" sz="3200">
              <a:solidFill>
                <a:srgbClr val="999999"/>
              </a:solidFill>
            </a:endParaRPr>
          </a:p>
        </p:txBody>
      </p:sp>
      <p:sp>
        <p:nvSpPr>
          <p:cNvPr id="474" name="Google Shape;474;p69"/>
          <p:cNvSpPr txBox="1"/>
          <p:nvPr>
            <p:ph idx="1" type="body"/>
          </p:nvPr>
        </p:nvSpPr>
        <p:spPr>
          <a:xfrm>
            <a:off x="457200" y="2539450"/>
            <a:ext cx="3422100" cy="744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Target Users</a:t>
            </a:r>
            <a:endParaRPr sz="1800"/>
          </a:p>
          <a:p>
            <a:pPr indent="-317500" lvl="0" marL="457200" rtl="0" algn="l">
              <a:spcBef>
                <a:spcPts val="600"/>
              </a:spcBef>
              <a:spcAft>
                <a:spcPts val="0"/>
              </a:spcAft>
              <a:buSzPts val="1400"/>
              <a:buChar char="●"/>
            </a:pPr>
            <a:r>
              <a:rPr lang="en" sz="1400"/>
              <a:t>Housing Inspectors</a:t>
            </a:r>
            <a:endParaRPr sz="1400"/>
          </a:p>
          <a:p>
            <a:pPr indent="-317500" lvl="0" marL="457200" rtl="0" algn="l">
              <a:spcBef>
                <a:spcPts val="0"/>
              </a:spcBef>
              <a:spcAft>
                <a:spcPts val="0"/>
              </a:spcAft>
              <a:buSzPts val="1400"/>
              <a:buChar char="●"/>
            </a:pPr>
            <a:r>
              <a:rPr lang="en" sz="1400"/>
              <a:t>Housing &amp; Neighborhood Policy Makers</a:t>
            </a:r>
            <a:endParaRPr sz="1400"/>
          </a:p>
          <a:p>
            <a:pPr indent="0" lvl="0" marL="0" rtl="0" algn="l">
              <a:spcBef>
                <a:spcPts val="600"/>
              </a:spcBef>
              <a:spcAft>
                <a:spcPts val="0"/>
              </a:spcAft>
              <a:buNone/>
            </a:pPr>
            <a:r>
              <a:rPr lang="en" sz="1800"/>
              <a:t>Data Used</a:t>
            </a:r>
            <a:endParaRPr sz="1800"/>
          </a:p>
          <a:p>
            <a:pPr indent="-317500" lvl="0" marL="457200" rtl="0" algn="l">
              <a:spcBef>
                <a:spcPts val="600"/>
              </a:spcBef>
              <a:spcAft>
                <a:spcPts val="0"/>
              </a:spcAft>
              <a:buSzPts val="1400"/>
              <a:buChar char="●"/>
            </a:pPr>
            <a:r>
              <a:rPr lang="en" sz="1400"/>
              <a:t>Rental Registry </a:t>
            </a:r>
            <a:endParaRPr sz="1400"/>
          </a:p>
          <a:p>
            <a:pPr indent="-317500" lvl="0" marL="457200" rtl="0" algn="l">
              <a:spcBef>
                <a:spcPts val="0"/>
              </a:spcBef>
              <a:spcAft>
                <a:spcPts val="0"/>
              </a:spcAft>
              <a:buSzPts val="1400"/>
              <a:buChar char="●"/>
            </a:pPr>
            <a:r>
              <a:rPr lang="en" sz="1400"/>
              <a:t>Wake County Property Record Data</a:t>
            </a:r>
            <a:endParaRPr sz="1400"/>
          </a:p>
        </p:txBody>
      </p:sp>
      <p:sp>
        <p:nvSpPr>
          <p:cNvPr id="475" name="Google Shape;475;p69"/>
          <p:cNvSpPr txBox="1"/>
          <p:nvPr/>
        </p:nvSpPr>
        <p:spPr>
          <a:xfrm>
            <a:off x="533400" y="0"/>
            <a:ext cx="7777500" cy="74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dk2"/>
                </a:solidFill>
              </a:rPr>
              <a:t>Internal: Housing - Rental Registry</a:t>
            </a:r>
            <a:endParaRPr/>
          </a:p>
        </p:txBody>
      </p:sp>
      <p:sp>
        <p:nvSpPr>
          <p:cNvPr id="476" name="Google Shape;476;p69"/>
          <p:cNvSpPr txBox="1"/>
          <p:nvPr/>
        </p:nvSpPr>
        <p:spPr>
          <a:xfrm>
            <a:off x="5417475" y="4747200"/>
            <a:ext cx="37977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Source: Rental Registration Database per City of Raleigh</a:t>
            </a:r>
            <a:br>
              <a:rPr lang="en" sz="900"/>
            </a:br>
            <a:r>
              <a:rPr lang="en" sz="900"/>
              <a:t>HHs (Census 2010) Wake Property Records, </a:t>
            </a:r>
            <a:endParaRPr sz="900"/>
          </a:p>
        </p:txBody>
      </p:sp>
      <p:grpSp>
        <p:nvGrpSpPr>
          <p:cNvPr id="477" name="Google Shape;477;p69"/>
          <p:cNvGrpSpPr/>
          <p:nvPr/>
        </p:nvGrpSpPr>
        <p:grpSpPr>
          <a:xfrm>
            <a:off x="3882070" y="3572917"/>
            <a:ext cx="1535405" cy="1487080"/>
            <a:chOff x="3543814" y="3644230"/>
            <a:chExt cx="1459511" cy="1281634"/>
          </a:xfrm>
        </p:grpSpPr>
        <p:pic>
          <p:nvPicPr>
            <p:cNvPr descr="AffordableHousing_15-07_RR15_Perc_HH.jpg" id="478" name="Google Shape;478;p69"/>
            <p:cNvPicPr preferRelativeResize="0"/>
            <p:nvPr/>
          </p:nvPicPr>
          <p:blipFill rotWithShape="1">
            <a:blip r:embed="rId4">
              <a:alphaModFix/>
            </a:blip>
            <a:srcRect b="8740" l="12602" r="68366" t="80362"/>
            <a:stretch/>
          </p:blipFill>
          <p:spPr>
            <a:xfrm>
              <a:off x="3543819" y="3930629"/>
              <a:ext cx="1459506" cy="995236"/>
            </a:xfrm>
            <a:prstGeom prst="rect">
              <a:avLst/>
            </a:prstGeom>
            <a:noFill/>
            <a:ln>
              <a:noFill/>
            </a:ln>
          </p:spPr>
        </p:pic>
        <p:sp>
          <p:nvSpPr>
            <p:cNvPr id="479" name="Google Shape;479;p69"/>
            <p:cNvSpPr txBox="1"/>
            <p:nvPr/>
          </p:nvSpPr>
          <p:spPr>
            <a:xfrm>
              <a:off x="3543814" y="3644230"/>
              <a:ext cx="1459500" cy="5871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t>Density of Total Rental Properties (2015)</a:t>
              </a:r>
              <a:br>
                <a:rPr b="1" lang="en" sz="1000"/>
              </a:br>
              <a:r>
                <a:rPr i="1" lang="en" sz="600"/>
                <a:t>(Registered+Potential, </a:t>
              </a:r>
              <a:br>
                <a:rPr i="1" lang="en" sz="600"/>
              </a:br>
              <a:r>
                <a:rPr i="1" lang="en" sz="600"/>
                <a:t>% of Total Households by Block Group)</a:t>
              </a:r>
              <a:endParaRPr i="1" sz="600"/>
            </a:p>
          </p:txBody>
        </p:sp>
      </p:grpSp>
      <p:pic>
        <p:nvPicPr>
          <p:cNvPr descr="AffordableHousing_15-07_TotRentalPropertiesbyBlkGrpPerc.jpg" id="480" name="Google Shape;480;p69"/>
          <p:cNvPicPr preferRelativeResize="0"/>
          <p:nvPr/>
        </p:nvPicPr>
        <p:blipFill rotWithShape="1">
          <a:blip r:embed="rId3">
            <a:alphaModFix/>
          </a:blip>
          <a:srcRect b="8514" l="12473" r="67806" t="82355"/>
          <a:stretch/>
        </p:blipFill>
        <p:spPr>
          <a:xfrm>
            <a:off x="3882075" y="4177275"/>
            <a:ext cx="1535400" cy="9199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70"/>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Stormwater Strategic Mission</a:t>
            </a:r>
            <a:endParaRPr/>
          </a:p>
        </p:txBody>
      </p:sp>
      <p:sp>
        <p:nvSpPr>
          <p:cNvPr id="486" name="Google Shape;486;p70"/>
          <p:cNvSpPr/>
          <p:nvPr/>
        </p:nvSpPr>
        <p:spPr>
          <a:xfrm>
            <a:off x="1856300" y="3468325"/>
            <a:ext cx="2048100" cy="1050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Flooding</a:t>
            </a:r>
            <a:endParaRPr b="1" sz="2400"/>
          </a:p>
        </p:txBody>
      </p:sp>
      <p:sp>
        <p:nvSpPr>
          <p:cNvPr id="487" name="Google Shape;487;p70"/>
          <p:cNvSpPr/>
          <p:nvPr/>
        </p:nvSpPr>
        <p:spPr>
          <a:xfrm>
            <a:off x="6132275" y="3468325"/>
            <a:ext cx="2048100" cy="105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Illicit Discharges</a:t>
            </a:r>
            <a:endParaRPr b="1" sz="2400"/>
          </a:p>
        </p:txBody>
      </p:sp>
      <p:sp>
        <p:nvSpPr>
          <p:cNvPr id="488" name="Google Shape;488;p70"/>
          <p:cNvSpPr/>
          <p:nvPr/>
        </p:nvSpPr>
        <p:spPr>
          <a:xfrm>
            <a:off x="1884600" y="1743175"/>
            <a:ext cx="1514400" cy="9549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Public Safety</a:t>
            </a:r>
            <a:endParaRPr sz="1800"/>
          </a:p>
        </p:txBody>
      </p:sp>
      <p:sp>
        <p:nvSpPr>
          <p:cNvPr id="489" name="Google Shape;489;p70"/>
          <p:cNvSpPr/>
          <p:nvPr/>
        </p:nvSpPr>
        <p:spPr>
          <a:xfrm>
            <a:off x="3461900" y="1743175"/>
            <a:ext cx="1514400" cy="9549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Property Damage</a:t>
            </a:r>
            <a:endParaRPr sz="1800"/>
          </a:p>
        </p:txBody>
      </p:sp>
      <p:sp>
        <p:nvSpPr>
          <p:cNvPr id="490" name="Google Shape;490;p70"/>
          <p:cNvSpPr/>
          <p:nvPr/>
        </p:nvSpPr>
        <p:spPr>
          <a:xfrm>
            <a:off x="5068100" y="1743175"/>
            <a:ext cx="1514400" cy="9549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Water Quality</a:t>
            </a:r>
            <a:endParaRPr sz="1800"/>
          </a:p>
        </p:txBody>
      </p:sp>
      <p:sp>
        <p:nvSpPr>
          <p:cNvPr id="491" name="Google Shape;491;p70"/>
          <p:cNvSpPr/>
          <p:nvPr/>
        </p:nvSpPr>
        <p:spPr>
          <a:xfrm>
            <a:off x="4005500" y="3468325"/>
            <a:ext cx="2048100" cy="1050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Normal Runoff</a:t>
            </a:r>
            <a:endParaRPr b="1" sz="2400"/>
          </a:p>
        </p:txBody>
      </p:sp>
      <p:sp>
        <p:nvSpPr>
          <p:cNvPr id="492" name="Google Shape;492;p70"/>
          <p:cNvSpPr/>
          <p:nvPr/>
        </p:nvSpPr>
        <p:spPr>
          <a:xfrm>
            <a:off x="6660100" y="1743175"/>
            <a:ext cx="1514400" cy="9549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Stream Integrity</a:t>
            </a:r>
            <a:endParaRPr sz="1800"/>
          </a:p>
        </p:txBody>
      </p:sp>
      <p:cxnSp>
        <p:nvCxnSpPr>
          <p:cNvPr id="493" name="Google Shape;493;p70"/>
          <p:cNvCxnSpPr>
            <a:stCxn id="486" idx="0"/>
            <a:endCxn id="488" idx="4"/>
          </p:cNvCxnSpPr>
          <p:nvPr/>
        </p:nvCxnSpPr>
        <p:spPr>
          <a:xfrm rot="10800000">
            <a:off x="2641850" y="2697925"/>
            <a:ext cx="238500" cy="770400"/>
          </a:xfrm>
          <a:prstGeom prst="straightConnector1">
            <a:avLst/>
          </a:prstGeom>
          <a:noFill/>
          <a:ln cap="flat" cmpd="sng" w="19050">
            <a:solidFill>
              <a:srgbClr val="A64D79"/>
            </a:solidFill>
            <a:prstDash val="solid"/>
            <a:round/>
            <a:headEnd len="med" w="med" type="none"/>
            <a:tailEnd len="med" w="med" type="triangle"/>
          </a:ln>
        </p:spPr>
      </p:cxnSp>
      <p:cxnSp>
        <p:nvCxnSpPr>
          <p:cNvPr id="494" name="Google Shape;494;p70"/>
          <p:cNvCxnSpPr>
            <a:stCxn id="486" idx="0"/>
            <a:endCxn id="489" idx="4"/>
          </p:cNvCxnSpPr>
          <p:nvPr/>
        </p:nvCxnSpPr>
        <p:spPr>
          <a:xfrm flipH="1" rot="10800000">
            <a:off x="2880350" y="2697925"/>
            <a:ext cx="1338900" cy="770400"/>
          </a:xfrm>
          <a:prstGeom prst="straightConnector1">
            <a:avLst/>
          </a:prstGeom>
          <a:noFill/>
          <a:ln cap="flat" cmpd="sng" w="19050">
            <a:solidFill>
              <a:srgbClr val="A64D79"/>
            </a:solidFill>
            <a:prstDash val="solid"/>
            <a:round/>
            <a:headEnd len="med" w="med" type="none"/>
            <a:tailEnd len="med" w="med" type="triangle"/>
          </a:ln>
        </p:spPr>
      </p:cxnSp>
      <p:cxnSp>
        <p:nvCxnSpPr>
          <p:cNvPr id="495" name="Google Shape;495;p70"/>
          <p:cNvCxnSpPr>
            <a:stCxn id="491" idx="0"/>
            <a:endCxn id="490" idx="4"/>
          </p:cNvCxnSpPr>
          <p:nvPr/>
        </p:nvCxnSpPr>
        <p:spPr>
          <a:xfrm flipH="1" rot="10800000">
            <a:off x="5029550" y="2697925"/>
            <a:ext cx="795900" cy="770400"/>
          </a:xfrm>
          <a:prstGeom prst="straightConnector1">
            <a:avLst/>
          </a:prstGeom>
          <a:noFill/>
          <a:ln cap="flat" cmpd="sng" w="19050">
            <a:solidFill>
              <a:srgbClr val="3C78D8"/>
            </a:solidFill>
            <a:prstDash val="solid"/>
            <a:round/>
            <a:headEnd len="med" w="med" type="none"/>
            <a:tailEnd len="med" w="med" type="triangle"/>
          </a:ln>
        </p:spPr>
      </p:cxnSp>
      <p:cxnSp>
        <p:nvCxnSpPr>
          <p:cNvPr id="496" name="Google Shape;496;p70"/>
          <p:cNvCxnSpPr>
            <a:stCxn id="486" idx="0"/>
            <a:endCxn id="490" idx="4"/>
          </p:cNvCxnSpPr>
          <p:nvPr/>
        </p:nvCxnSpPr>
        <p:spPr>
          <a:xfrm flipH="1" rot="10800000">
            <a:off x="2880350" y="2697925"/>
            <a:ext cx="2945100" cy="770400"/>
          </a:xfrm>
          <a:prstGeom prst="straightConnector1">
            <a:avLst/>
          </a:prstGeom>
          <a:noFill/>
          <a:ln cap="flat" cmpd="sng" w="19050">
            <a:solidFill>
              <a:srgbClr val="A64D79"/>
            </a:solidFill>
            <a:prstDash val="solid"/>
            <a:round/>
            <a:headEnd len="med" w="med" type="none"/>
            <a:tailEnd len="med" w="med" type="triangle"/>
          </a:ln>
        </p:spPr>
      </p:cxnSp>
      <p:cxnSp>
        <p:nvCxnSpPr>
          <p:cNvPr id="497" name="Google Shape;497;p70"/>
          <p:cNvCxnSpPr>
            <a:stCxn id="491" idx="0"/>
            <a:endCxn id="492" idx="4"/>
          </p:cNvCxnSpPr>
          <p:nvPr/>
        </p:nvCxnSpPr>
        <p:spPr>
          <a:xfrm flipH="1" rot="10800000">
            <a:off x="5029550" y="2697925"/>
            <a:ext cx="2387700" cy="770400"/>
          </a:xfrm>
          <a:prstGeom prst="straightConnector1">
            <a:avLst/>
          </a:prstGeom>
          <a:noFill/>
          <a:ln cap="flat" cmpd="sng" w="19050">
            <a:solidFill>
              <a:srgbClr val="3C78D8"/>
            </a:solidFill>
            <a:prstDash val="solid"/>
            <a:round/>
            <a:headEnd len="med" w="med" type="none"/>
            <a:tailEnd len="med" w="med" type="triangle"/>
          </a:ln>
        </p:spPr>
      </p:cxnSp>
      <p:cxnSp>
        <p:nvCxnSpPr>
          <p:cNvPr id="498" name="Google Shape;498;p70"/>
          <p:cNvCxnSpPr>
            <a:stCxn id="486" idx="0"/>
            <a:endCxn id="492" idx="4"/>
          </p:cNvCxnSpPr>
          <p:nvPr/>
        </p:nvCxnSpPr>
        <p:spPr>
          <a:xfrm flipH="1" rot="10800000">
            <a:off x="2880350" y="2697925"/>
            <a:ext cx="4536900" cy="770400"/>
          </a:xfrm>
          <a:prstGeom prst="straightConnector1">
            <a:avLst/>
          </a:prstGeom>
          <a:noFill/>
          <a:ln cap="flat" cmpd="sng" w="19050">
            <a:solidFill>
              <a:srgbClr val="A64D79"/>
            </a:solidFill>
            <a:prstDash val="solid"/>
            <a:round/>
            <a:headEnd len="med" w="med" type="none"/>
            <a:tailEnd len="med" w="med" type="triangle"/>
          </a:ln>
        </p:spPr>
      </p:cxnSp>
      <p:cxnSp>
        <p:nvCxnSpPr>
          <p:cNvPr id="499" name="Google Shape;499;p70"/>
          <p:cNvCxnSpPr>
            <a:stCxn id="487" idx="0"/>
            <a:endCxn id="490" idx="4"/>
          </p:cNvCxnSpPr>
          <p:nvPr/>
        </p:nvCxnSpPr>
        <p:spPr>
          <a:xfrm rot="10800000">
            <a:off x="5825225" y="2697925"/>
            <a:ext cx="1331100" cy="770400"/>
          </a:xfrm>
          <a:prstGeom prst="straightConnector1">
            <a:avLst/>
          </a:prstGeom>
          <a:noFill/>
          <a:ln cap="flat" cmpd="sng" w="19050">
            <a:solidFill>
              <a:srgbClr val="E69138"/>
            </a:solidFill>
            <a:prstDash val="solid"/>
            <a:round/>
            <a:headEnd len="med" w="med" type="none"/>
            <a:tailEnd len="med" w="med" type="triangle"/>
          </a:ln>
        </p:spPr>
      </p:cxnSp>
      <p:sp>
        <p:nvSpPr>
          <p:cNvPr id="500" name="Google Shape;500;p70"/>
          <p:cNvSpPr txBox="1"/>
          <p:nvPr/>
        </p:nvSpPr>
        <p:spPr>
          <a:xfrm>
            <a:off x="325250" y="3462650"/>
            <a:ext cx="1327800" cy="10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Phenomena</a:t>
            </a:r>
            <a:endParaRPr/>
          </a:p>
          <a:p>
            <a:pPr indent="0" lvl="0" marL="0" rtl="0" algn="l">
              <a:spcBef>
                <a:spcPts val="0"/>
              </a:spcBef>
              <a:spcAft>
                <a:spcPts val="0"/>
              </a:spcAft>
              <a:buNone/>
            </a:pPr>
            <a:r>
              <a:rPr lang="en"/>
              <a:t>Stormwater Influences &amp; Manages</a:t>
            </a:r>
            <a:endParaRPr/>
          </a:p>
        </p:txBody>
      </p:sp>
      <p:sp>
        <p:nvSpPr>
          <p:cNvPr id="501" name="Google Shape;501;p70"/>
          <p:cNvSpPr txBox="1"/>
          <p:nvPr/>
        </p:nvSpPr>
        <p:spPr>
          <a:xfrm>
            <a:off x="363200" y="1924100"/>
            <a:ext cx="1327800" cy="7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Outcomes &amp; Impact</a:t>
            </a:r>
            <a:endParaRPr/>
          </a:p>
        </p:txBody>
      </p:sp>
      <p:cxnSp>
        <p:nvCxnSpPr>
          <p:cNvPr id="502" name="Google Shape;502;p70"/>
          <p:cNvCxnSpPr>
            <a:stCxn id="491" idx="0"/>
            <a:endCxn id="488" idx="4"/>
          </p:cNvCxnSpPr>
          <p:nvPr/>
        </p:nvCxnSpPr>
        <p:spPr>
          <a:xfrm rot="10800000">
            <a:off x="2641850" y="2697925"/>
            <a:ext cx="2387700" cy="770400"/>
          </a:xfrm>
          <a:prstGeom prst="straightConnector1">
            <a:avLst/>
          </a:prstGeom>
          <a:noFill/>
          <a:ln cap="flat" cmpd="sng" w="19050">
            <a:solidFill>
              <a:srgbClr val="3C78D8"/>
            </a:solidFill>
            <a:prstDash val="solid"/>
            <a:round/>
            <a:headEnd len="med" w="med" type="none"/>
            <a:tailEnd len="med" w="med" type="triangle"/>
          </a:ln>
        </p:spPr>
      </p:cxnSp>
      <p:sp>
        <p:nvSpPr>
          <p:cNvPr id="503" name="Google Shape;503;p70"/>
          <p:cNvSpPr/>
          <p:nvPr/>
        </p:nvSpPr>
        <p:spPr>
          <a:xfrm>
            <a:off x="2021075" y="1997800"/>
            <a:ext cx="220800" cy="350700"/>
          </a:xfrm>
          <a:prstGeom prst="up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0"/>
          <p:cNvSpPr/>
          <p:nvPr/>
        </p:nvSpPr>
        <p:spPr>
          <a:xfrm>
            <a:off x="5221475" y="1997800"/>
            <a:ext cx="220800" cy="350700"/>
          </a:xfrm>
          <a:prstGeom prst="up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0"/>
          <p:cNvSpPr/>
          <p:nvPr/>
        </p:nvSpPr>
        <p:spPr>
          <a:xfrm>
            <a:off x="3522550" y="2022050"/>
            <a:ext cx="220800" cy="350700"/>
          </a:xfrm>
          <a:prstGeom prst="down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0"/>
          <p:cNvSpPr txBox="1"/>
          <p:nvPr/>
        </p:nvSpPr>
        <p:spPr>
          <a:xfrm>
            <a:off x="533400" y="550825"/>
            <a:ext cx="5012100" cy="83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3600">
                <a:solidFill>
                  <a:schemeClr val="dk2"/>
                </a:solidFill>
              </a:rPr>
              <a:t>A Layman’s View</a:t>
            </a:r>
            <a:endParaRPr b="1" i="1" sz="3600">
              <a:solidFill>
                <a:schemeClr val="dk2"/>
              </a:solidFill>
            </a:endParaRPr>
          </a:p>
        </p:txBody>
      </p:sp>
      <p:sp>
        <p:nvSpPr>
          <p:cNvPr id="507" name="Google Shape;507;p70"/>
          <p:cNvSpPr/>
          <p:nvPr/>
        </p:nvSpPr>
        <p:spPr>
          <a:xfrm>
            <a:off x="6747200" y="1997800"/>
            <a:ext cx="220800" cy="350700"/>
          </a:xfrm>
          <a:prstGeom prst="up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53"/>
          <p:cNvSpPr txBox="1"/>
          <p:nvPr>
            <p:ph idx="1" type="body"/>
          </p:nvPr>
        </p:nvSpPr>
        <p:spPr>
          <a:xfrm>
            <a:off x="455675" y="861300"/>
            <a:ext cx="8229600" cy="32349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Intro &amp; Open Data Context (20 min)</a:t>
            </a:r>
            <a:endParaRPr/>
          </a:p>
          <a:p>
            <a:pPr indent="-419100" lvl="0" marL="457200" marR="0" rtl="0" algn="l">
              <a:lnSpc>
                <a:spcPct val="100000"/>
              </a:lnSpc>
              <a:spcBef>
                <a:spcPts val="0"/>
              </a:spcBef>
              <a:spcAft>
                <a:spcPts val="0"/>
              </a:spcAft>
              <a:buClr>
                <a:schemeClr val="dk1"/>
              </a:buClr>
              <a:buSzPts val="3000"/>
              <a:buFont typeface="Arial"/>
              <a:buChar char="●"/>
            </a:pPr>
            <a:r>
              <a:rPr lang="en"/>
              <a:t>Stakeholder Profiles (20 min)</a:t>
            </a:r>
            <a:endParaRPr/>
          </a:p>
          <a:p>
            <a:pPr indent="-419100" lvl="0" marL="457200" rtl="0" algn="l">
              <a:spcBef>
                <a:spcPts val="0"/>
              </a:spcBef>
              <a:spcAft>
                <a:spcPts val="0"/>
              </a:spcAft>
              <a:buSzPts val="3000"/>
              <a:buChar char="●"/>
            </a:pPr>
            <a:r>
              <a:rPr lang="en"/>
              <a:t>Data Stories Ideation (45 min)</a:t>
            </a:r>
            <a:endParaRPr/>
          </a:p>
          <a:p>
            <a:pPr indent="-419100" lvl="0" marL="457200" rtl="0" algn="l">
              <a:spcBef>
                <a:spcPts val="0"/>
              </a:spcBef>
              <a:spcAft>
                <a:spcPts val="0"/>
              </a:spcAft>
              <a:buSzPts val="3000"/>
              <a:buChar char="●"/>
            </a:pPr>
            <a:r>
              <a:rPr lang="en"/>
              <a:t>Data Inventory (1-2 hr)</a:t>
            </a:r>
            <a:endParaRPr/>
          </a:p>
        </p:txBody>
      </p:sp>
      <p:sp>
        <p:nvSpPr>
          <p:cNvPr id="282" name="Google Shape;282;p53"/>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71"/>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Layman’s View</a:t>
            </a:r>
            <a:endParaRPr/>
          </a:p>
        </p:txBody>
      </p:sp>
      <p:sp>
        <p:nvSpPr>
          <p:cNvPr id="513" name="Google Shape;513;p71"/>
          <p:cNvSpPr/>
          <p:nvPr/>
        </p:nvSpPr>
        <p:spPr>
          <a:xfrm>
            <a:off x="880500" y="1795575"/>
            <a:ext cx="3704100" cy="3063900"/>
          </a:xfrm>
          <a:prstGeom prst="roundRect">
            <a:avLst>
              <a:gd fmla="val 16667" name="adj"/>
            </a:avLst>
          </a:prstGeom>
          <a:solidFill>
            <a:srgbClr val="CCCCCC">
              <a:alpha val="53420"/>
            </a:srgbClr>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t>Fixing </a:t>
            </a:r>
            <a:endParaRPr b="1" sz="2400"/>
          </a:p>
        </p:txBody>
      </p:sp>
      <p:sp>
        <p:nvSpPr>
          <p:cNvPr id="514" name="Google Shape;514;p71"/>
          <p:cNvSpPr/>
          <p:nvPr/>
        </p:nvSpPr>
        <p:spPr>
          <a:xfrm>
            <a:off x="4671000" y="1795772"/>
            <a:ext cx="3820800" cy="3063900"/>
          </a:xfrm>
          <a:prstGeom prst="roundRect">
            <a:avLst>
              <a:gd fmla="val 16667" name="adj"/>
            </a:avLst>
          </a:prstGeom>
          <a:solidFill>
            <a:srgbClr val="CCCCCC">
              <a:alpha val="53420"/>
            </a:srgbClr>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t>Preventing</a:t>
            </a:r>
            <a:endParaRPr b="1" sz="2400"/>
          </a:p>
        </p:txBody>
      </p:sp>
      <p:sp>
        <p:nvSpPr>
          <p:cNvPr id="515" name="Google Shape;515;p71"/>
          <p:cNvSpPr/>
          <p:nvPr/>
        </p:nvSpPr>
        <p:spPr>
          <a:xfrm>
            <a:off x="1310300" y="2751626"/>
            <a:ext cx="6793800" cy="422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Monitor natural water systems and quality</a:t>
            </a:r>
            <a:endParaRPr/>
          </a:p>
        </p:txBody>
      </p:sp>
      <p:sp>
        <p:nvSpPr>
          <p:cNvPr id="516" name="Google Shape;516;p71"/>
          <p:cNvSpPr/>
          <p:nvPr/>
        </p:nvSpPr>
        <p:spPr>
          <a:xfrm>
            <a:off x="4817950" y="3211550"/>
            <a:ext cx="3382800" cy="422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Inspect New Dev Plans &amp; Sites</a:t>
            </a:r>
            <a:endParaRPr/>
          </a:p>
        </p:txBody>
      </p:sp>
      <p:sp>
        <p:nvSpPr>
          <p:cNvPr id="517" name="Google Shape;517;p71"/>
          <p:cNvSpPr/>
          <p:nvPr/>
        </p:nvSpPr>
        <p:spPr>
          <a:xfrm>
            <a:off x="1475300" y="877525"/>
            <a:ext cx="2048100" cy="8073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Flooding</a:t>
            </a:r>
            <a:endParaRPr b="1" sz="2400"/>
          </a:p>
        </p:txBody>
      </p:sp>
      <p:sp>
        <p:nvSpPr>
          <p:cNvPr id="518" name="Google Shape;518;p71"/>
          <p:cNvSpPr/>
          <p:nvPr/>
        </p:nvSpPr>
        <p:spPr>
          <a:xfrm>
            <a:off x="5751275" y="877525"/>
            <a:ext cx="2048100" cy="8073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Illicit Discharges</a:t>
            </a:r>
            <a:endParaRPr b="1" sz="2400"/>
          </a:p>
        </p:txBody>
      </p:sp>
      <p:sp>
        <p:nvSpPr>
          <p:cNvPr id="519" name="Google Shape;519;p71"/>
          <p:cNvSpPr/>
          <p:nvPr/>
        </p:nvSpPr>
        <p:spPr>
          <a:xfrm>
            <a:off x="3624500" y="877525"/>
            <a:ext cx="2048100" cy="807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Normal Runoff</a:t>
            </a:r>
            <a:endParaRPr b="1" sz="2400"/>
          </a:p>
        </p:txBody>
      </p:sp>
      <p:sp>
        <p:nvSpPr>
          <p:cNvPr id="520" name="Google Shape;520;p71"/>
          <p:cNvSpPr/>
          <p:nvPr/>
        </p:nvSpPr>
        <p:spPr>
          <a:xfrm>
            <a:off x="1310300" y="1885675"/>
            <a:ext cx="6793800" cy="807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Invest &amp; Manage Capital Assets</a:t>
            </a:r>
            <a:endParaRPr b="1"/>
          </a:p>
          <a:p>
            <a:pPr indent="-317500" lvl="0" marL="457200" rtl="0" algn="ctr">
              <a:spcBef>
                <a:spcPts val="0"/>
              </a:spcBef>
              <a:spcAft>
                <a:spcPts val="0"/>
              </a:spcAft>
              <a:buSzPts val="1400"/>
              <a:buChar char="●"/>
            </a:pPr>
            <a:r>
              <a:rPr lang="en"/>
              <a:t>That direct water flow</a:t>
            </a:r>
            <a:endParaRPr/>
          </a:p>
          <a:p>
            <a:pPr indent="-317500" lvl="0" marL="457200" rtl="0" algn="ctr">
              <a:spcBef>
                <a:spcPts val="0"/>
              </a:spcBef>
              <a:spcAft>
                <a:spcPts val="0"/>
              </a:spcAft>
              <a:buSzPts val="1400"/>
              <a:buChar char="●"/>
            </a:pPr>
            <a:r>
              <a:rPr lang="en"/>
              <a:t>That filter water flow of contaminants before reaching natural streams</a:t>
            </a:r>
            <a:endParaRPr/>
          </a:p>
        </p:txBody>
      </p:sp>
      <p:sp>
        <p:nvSpPr>
          <p:cNvPr id="521" name="Google Shape;521;p71"/>
          <p:cNvSpPr/>
          <p:nvPr/>
        </p:nvSpPr>
        <p:spPr>
          <a:xfrm>
            <a:off x="4817950" y="3671475"/>
            <a:ext cx="3382800" cy="422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Spread awareness ab damaging practices &amp; substances</a:t>
            </a:r>
            <a:endParaRPr/>
          </a:p>
        </p:txBody>
      </p:sp>
      <p:sp>
        <p:nvSpPr>
          <p:cNvPr id="522" name="Google Shape;522;p71"/>
          <p:cNvSpPr/>
          <p:nvPr/>
        </p:nvSpPr>
        <p:spPr>
          <a:xfrm>
            <a:off x="1310300" y="3211550"/>
            <a:ext cx="2925300" cy="8820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Listen to citizen feedback on problem areas to fix</a:t>
            </a:r>
            <a:endParaRPr/>
          </a:p>
        </p:txBody>
      </p:sp>
      <p:sp>
        <p:nvSpPr>
          <p:cNvPr id="523" name="Google Shape;523;p71"/>
          <p:cNvSpPr txBox="1"/>
          <p:nvPr/>
        </p:nvSpPr>
        <p:spPr>
          <a:xfrm>
            <a:off x="1745550" y="4546425"/>
            <a:ext cx="1974000" cy="42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Problems</a:t>
            </a:r>
            <a:endParaRPr sz="1800"/>
          </a:p>
        </p:txBody>
      </p:sp>
      <p:sp>
        <p:nvSpPr>
          <p:cNvPr id="524" name="Google Shape;524;p71"/>
          <p:cNvSpPr txBox="1"/>
          <p:nvPr/>
        </p:nvSpPr>
        <p:spPr>
          <a:xfrm>
            <a:off x="5555550" y="4546425"/>
            <a:ext cx="1974000" cy="42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Problems</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72"/>
          <p:cNvSpPr/>
          <p:nvPr/>
        </p:nvSpPr>
        <p:spPr>
          <a:xfrm>
            <a:off x="129950" y="1548475"/>
            <a:ext cx="2489100" cy="3221700"/>
          </a:xfrm>
          <a:prstGeom prst="roundRect">
            <a:avLst>
              <a:gd fmla="val 9047" name="adj"/>
            </a:avLst>
          </a:prstGeom>
          <a:noFill/>
          <a:ln cap="flat" cmpd="sng" w="28575">
            <a:solidFill>
              <a:srgbClr val="98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2"/>
          <p:cNvSpPr/>
          <p:nvPr/>
        </p:nvSpPr>
        <p:spPr>
          <a:xfrm>
            <a:off x="7230525" y="3109675"/>
            <a:ext cx="1917900" cy="247800"/>
          </a:xfrm>
          <a:prstGeom prst="homePlate">
            <a:avLst>
              <a:gd fmla="val 21910"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 Continual Qtly Process</a:t>
            </a:r>
            <a:endParaRPr b="1" sz="1000"/>
          </a:p>
        </p:txBody>
      </p:sp>
      <p:sp>
        <p:nvSpPr>
          <p:cNvPr id="531" name="Google Shape;531;p72"/>
          <p:cNvSpPr/>
          <p:nvPr/>
        </p:nvSpPr>
        <p:spPr>
          <a:xfrm>
            <a:off x="5518125" y="3109675"/>
            <a:ext cx="1786200" cy="247800"/>
          </a:xfrm>
          <a:prstGeom prst="homePlate">
            <a:avLst>
              <a:gd fmla="val 21910"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     Public Launch</a:t>
            </a:r>
            <a:endParaRPr b="1" sz="1000"/>
          </a:p>
        </p:txBody>
      </p:sp>
      <p:sp>
        <p:nvSpPr>
          <p:cNvPr id="532" name="Google Shape;532;p72"/>
          <p:cNvSpPr/>
          <p:nvPr/>
        </p:nvSpPr>
        <p:spPr>
          <a:xfrm>
            <a:off x="3920575" y="3109675"/>
            <a:ext cx="1679700" cy="247800"/>
          </a:xfrm>
          <a:prstGeom prst="homePlate">
            <a:avLst>
              <a:gd fmla="val 21910"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   Soft Public Release</a:t>
            </a:r>
            <a:endParaRPr b="1" sz="1000"/>
          </a:p>
        </p:txBody>
      </p:sp>
      <p:sp>
        <p:nvSpPr>
          <p:cNvPr id="533" name="Google Shape;533;p72"/>
          <p:cNvSpPr/>
          <p:nvPr/>
        </p:nvSpPr>
        <p:spPr>
          <a:xfrm>
            <a:off x="2643225" y="3109675"/>
            <a:ext cx="1444800" cy="247800"/>
          </a:xfrm>
          <a:prstGeom prst="homePlate">
            <a:avLst>
              <a:gd fmla="val 21910" name="adj"/>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  Release 2 (Catalog)</a:t>
            </a:r>
            <a:endParaRPr b="1" sz="1000"/>
          </a:p>
        </p:txBody>
      </p:sp>
      <p:sp>
        <p:nvSpPr>
          <p:cNvPr id="534" name="Google Shape;534;p72"/>
          <p:cNvSpPr/>
          <p:nvPr/>
        </p:nvSpPr>
        <p:spPr>
          <a:xfrm>
            <a:off x="3995575" y="1745375"/>
            <a:ext cx="1500600" cy="12183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Targeted </a:t>
            </a:r>
            <a:r>
              <a:rPr lang="en" sz="1800"/>
              <a:t>Community Input</a:t>
            </a:r>
            <a:endParaRPr sz="1800"/>
          </a:p>
        </p:txBody>
      </p:sp>
      <p:sp>
        <p:nvSpPr>
          <p:cNvPr id="535" name="Google Shape;535;p72"/>
          <p:cNvSpPr/>
          <p:nvPr/>
        </p:nvSpPr>
        <p:spPr>
          <a:xfrm>
            <a:off x="1533050" y="1707900"/>
            <a:ext cx="1008000" cy="12933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IT</a:t>
            </a:r>
            <a:endParaRPr sz="1200"/>
          </a:p>
          <a:p>
            <a:pPr indent="0" lvl="0" marL="0" rtl="0" algn="r">
              <a:spcBef>
                <a:spcPts val="0"/>
              </a:spcBef>
              <a:spcAft>
                <a:spcPts val="0"/>
              </a:spcAft>
              <a:buNone/>
            </a:pPr>
            <a:r>
              <a:rPr lang="en" sz="1200">
                <a:solidFill>
                  <a:schemeClr val="dk1"/>
                </a:solidFill>
              </a:rPr>
              <a:t>Inside Dept.</a:t>
            </a:r>
            <a:endParaRPr sz="1200">
              <a:solidFill>
                <a:schemeClr val="dk1"/>
              </a:solidFill>
            </a:endParaRPr>
          </a:p>
          <a:p>
            <a:pPr indent="0" lvl="0" marL="0" rtl="0" algn="r">
              <a:spcBef>
                <a:spcPts val="0"/>
              </a:spcBef>
              <a:spcAft>
                <a:spcPts val="0"/>
              </a:spcAft>
              <a:buNone/>
            </a:pPr>
            <a:r>
              <a:rPr lang="en" sz="1200">
                <a:solidFill>
                  <a:schemeClr val="dk1"/>
                </a:solidFill>
              </a:rPr>
              <a:t>Internal Stakeholders</a:t>
            </a:r>
            <a:endParaRPr sz="1200"/>
          </a:p>
        </p:txBody>
      </p:sp>
      <p:sp>
        <p:nvSpPr>
          <p:cNvPr id="536" name="Google Shape;536;p72"/>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Sharing - Process</a:t>
            </a:r>
            <a:endParaRPr/>
          </a:p>
        </p:txBody>
      </p:sp>
      <p:sp>
        <p:nvSpPr>
          <p:cNvPr id="537" name="Google Shape;537;p72"/>
          <p:cNvSpPr/>
          <p:nvPr/>
        </p:nvSpPr>
        <p:spPr>
          <a:xfrm>
            <a:off x="232175" y="1707900"/>
            <a:ext cx="1444800" cy="1293300"/>
          </a:xfrm>
          <a:prstGeom prst="homePlate">
            <a:avLst>
              <a:gd fmla="val 21910" name="adj"/>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Inventory &amp; Share Internally</a:t>
            </a:r>
            <a:endParaRPr b="1" sz="1800"/>
          </a:p>
        </p:txBody>
      </p:sp>
      <p:sp>
        <p:nvSpPr>
          <p:cNvPr id="538" name="Google Shape;538;p72"/>
          <p:cNvSpPr/>
          <p:nvPr/>
        </p:nvSpPr>
        <p:spPr>
          <a:xfrm>
            <a:off x="2672936" y="1707900"/>
            <a:ext cx="1444800" cy="1293300"/>
          </a:xfrm>
          <a:prstGeom prst="homePlate">
            <a:avLst>
              <a:gd fmla="val 20378" name="adj"/>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Enrich &amp; Expand </a:t>
            </a:r>
            <a:r>
              <a:rPr lang="en" sz="1200">
                <a:solidFill>
                  <a:schemeClr val="dk1"/>
                </a:solidFill>
              </a:rPr>
              <a:t>(public release)</a:t>
            </a:r>
            <a:endParaRPr b="1" sz="1800"/>
          </a:p>
        </p:txBody>
      </p:sp>
      <p:sp>
        <p:nvSpPr>
          <p:cNvPr id="539" name="Google Shape;539;p72"/>
          <p:cNvSpPr/>
          <p:nvPr/>
        </p:nvSpPr>
        <p:spPr>
          <a:xfrm>
            <a:off x="5705881" y="1707900"/>
            <a:ext cx="1444800" cy="1293300"/>
          </a:xfrm>
          <a:prstGeom prst="homePlate">
            <a:avLst>
              <a:gd fmla="val 23316" name="adj"/>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Open Data </a:t>
            </a:r>
            <a:br>
              <a:rPr b="1" lang="en" sz="1800"/>
            </a:br>
            <a:r>
              <a:rPr lang="en" sz="1200"/>
              <a:t>(public releases)</a:t>
            </a:r>
            <a:endParaRPr sz="1200"/>
          </a:p>
        </p:txBody>
      </p:sp>
      <p:sp>
        <p:nvSpPr>
          <p:cNvPr id="540" name="Google Shape;540;p72"/>
          <p:cNvSpPr txBox="1"/>
          <p:nvPr/>
        </p:nvSpPr>
        <p:spPr>
          <a:xfrm>
            <a:off x="2619050" y="3367050"/>
            <a:ext cx="16797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 Prioritize Datasets</a:t>
            </a:r>
            <a:endParaRPr sz="1100"/>
          </a:p>
          <a:p>
            <a:pPr indent="0" lvl="0" marL="0" rtl="0" algn="l">
              <a:spcBef>
                <a:spcPts val="0"/>
              </a:spcBef>
              <a:spcAft>
                <a:spcPts val="0"/>
              </a:spcAft>
              <a:buNone/>
            </a:pPr>
            <a:r>
              <a:rPr lang="en" sz="1100"/>
              <a:t>* Add Metadata to Inventory</a:t>
            </a:r>
            <a:endParaRPr sz="1100"/>
          </a:p>
          <a:p>
            <a:pPr indent="0" lvl="0" marL="0" rtl="0" algn="l">
              <a:spcBef>
                <a:spcPts val="0"/>
              </a:spcBef>
              <a:spcAft>
                <a:spcPts val="0"/>
              </a:spcAft>
              <a:buNone/>
            </a:pPr>
            <a:r>
              <a:rPr lang="en" sz="1100"/>
              <a:t>* Initial analysis of priority new datasets</a:t>
            </a:r>
            <a:endParaRPr sz="1100"/>
          </a:p>
        </p:txBody>
      </p:sp>
      <p:sp>
        <p:nvSpPr>
          <p:cNvPr id="541" name="Google Shape;541;p72"/>
          <p:cNvSpPr/>
          <p:nvPr/>
        </p:nvSpPr>
        <p:spPr>
          <a:xfrm>
            <a:off x="7156500" y="1707900"/>
            <a:ext cx="1823700" cy="1293300"/>
          </a:xfrm>
          <a:prstGeom prst="roundRect">
            <a:avLst>
              <a:gd fmla="val 16667" name="adj"/>
            </a:avLst>
          </a:prstGeom>
          <a:solidFill>
            <a:srgbClr val="E2F4DC"/>
          </a:solid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Community Engagement</a:t>
            </a:r>
            <a:endParaRPr sz="1800"/>
          </a:p>
          <a:p>
            <a:pPr indent="0" lvl="0" marL="0" rtl="0" algn="l">
              <a:spcBef>
                <a:spcPts val="0"/>
              </a:spcBef>
              <a:spcAft>
                <a:spcPts val="0"/>
              </a:spcAft>
              <a:buNone/>
            </a:pPr>
            <a:r>
              <a:rPr lang="en"/>
              <a:t>(Event or Project)</a:t>
            </a:r>
            <a:endParaRPr/>
          </a:p>
        </p:txBody>
      </p:sp>
      <p:sp>
        <p:nvSpPr>
          <p:cNvPr id="542" name="Google Shape;542;p72"/>
          <p:cNvSpPr/>
          <p:nvPr/>
        </p:nvSpPr>
        <p:spPr>
          <a:xfrm flipH="1">
            <a:off x="232163" y="1086700"/>
            <a:ext cx="349200" cy="247800"/>
          </a:xfrm>
          <a:prstGeom prst="star5">
            <a:avLst>
              <a:gd fmla="val 19098" name="adj"/>
              <a:gd fmla="val 105146" name="hf"/>
              <a:gd fmla="val 110557" name="vf"/>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2"/>
          <p:cNvSpPr txBox="1"/>
          <p:nvPr/>
        </p:nvSpPr>
        <p:spPr>
          <a:xfrm>
            <a:off x="548675" y="911725"/>
            <a:ext cx="19179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 Governance Check Point</a:t>
            </a:r>
            <a:endParaRPr/>
          </a:p>
        </p:txBody>
      </p:sp>
      <p:sp>
        <p:nvSpPr>
          <p:cNvPr id="544" name="Google Shape;544;p72"/>
          <p:cNvSpPr txBox="1"/>
          <p:nvPr/>
        </p:nvSpPr>
        <p:spPr>
          <a:xfrm>
            <a:off x="4097325" y="3367050"/>
            <a:ext cx="32070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 Share Catalog and Priorities with key public stakeholder groups; plan community engagement</a:t>
            </a:r>
            <a:endParaRPr sz="1100">
              <a:solidFill>
                <a:schemeClr val="dk1"/>
              </a:solidFill>
            </a:endParaRPr>
          </a:p>
          <a:p>
            <a:pPr indent="0" lvl="0" marL="0" rtl="0" algn="l">
              <a:spcBef>
                <a:spcPts val="0"/>
              </a:spcBef>
              <a:spcAft>
                <a:spcPts val="0"/>
              </a:spcAft>
              <a:buNone/>
            </a:pPr>
            <a:r>
              <a:rPr lang="en" sz="1100">
                <a:solidFill>
                  <a:schemeClr val="dk1"/>
                </a:solidFill>
              </a:rPr>
              <a:t>* Ideate on stories / apps with public stakeholders</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Incorporate public feedback on useful structure of data</a:t>
            </a:r>
            <a:endParaRPr sz="1100">
              <a:solidFill>
                <a:schemeClr val="dk1"/>
              </a:solidFill>
            </a:endParaRPr>
          </a:p>
          <a:p>
            <a:pPr indent="0" lvl="0" marL="0" rtl="0" algn="l">
              <a:spcBef>
                <a:spcPts val="0"/>
              </a:spcBef>
              <a:spcAft>
                <a:spcPts val="0"/>
              </a:spcAft>
              <a:buNone/>
            </a:pPr>
            <a:r>
              <a:rPr lang="en" sz="1100">
                <a:solidFill>
                  <a:schemeClr val="dk1"/>
                </a:solidFill>
              </a:rPr>
              <a:t>* Analyze/Clean priority datasets</a:t>
            </a:r>
            <a:endParaRPr sz="1100">
              <a:solidFill>
                <a:schemeClr val="dk1"/>
              </a:solidFill>
            </a:endParaRPr>
          </a:p>
          <a:p>
            <a:pPr indent="0" lvl="0" marL="0" rtl="0" algn="l">
              <a:spcBef>
                <a:spcPts val="0"/>
              </a:spcBef>
              <a:spcAft>
                <a:spcPts val="0"/>
              </a:spcAft>
              <a:buNone/>
            </a:pPr>
            <a:r>
              <a:rPr lang="en" sz="1100"/>
              <a:t>* Automate (ETL)</a:t>
            </a:r>
            <a:endParaRPr sz="1100"/>
          </a:p>
          <a:p>
            <a:pPr indent="0" lvl="0" marL="0" rtl="0" algn="l">
              <a:spcBef>
                <a:spcPts val="0"/>
              </a:spcBef>
              <a:spcAft>
                <a:spcPts val="0"/>
              </a:spcAft>
              <a:buNone/>
            </a:pPr>
            <a:r>
              <a:rPr lang="en" sz="1100"/>
              <a:t>* Communications &amp; Engagement </a:t>
            </a:r>
            <a:r>
              <a:rPr lang="en" sz="1100">
                <a:solidFill>
                  <a:schemeClr val="dk1"/>
                </a:solidFill>
              </a:rPr>
              <a:t>Plan </a:t>
            </a:r>
            <a:endParaRPr sz="1100"/>
          </a:p>
        </p:txBody>
      </p:sp>
      <p:sp>
        <p:nvSpPr>
          <p:cNvPr id="545" name="Google Shape;545;p72"/>
          <p:cNvSpPr/>
          <p:nvPr/>
        </p:nvSpPr>
        <p:spPr>
          <a:xfrm>
            <a:off x="1172325" y="3109675"/>
            <a:ext cx="1500600" cy="247800"/>
          </a:xfrm>
          <a:prstGeom prst="homePlate">
            <a:avLst>
              <a:gd fmla="val 21910" name="adj"/>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Data Release 1</a:t>
            </a:r>
            <a:endParaRPr b="1" sz="1000"/>
          </a:p>
        </p:txBody>
      </p:sp>
      <p:sp>
        <p:nvSpPr>
          <p:cNvPr id="546" name="Google Shape;546;p72"/>
          <p:cNvSpPr txBox="1"/>
          <p:nvPr/>
        </p:nvSpPr>
        <p:spPr>
          <a:xfrm>
            <a:off x="163800" y="3367050"/>
            <a:ext cx="2302800" cy="14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 </a:t>
            </a:r>
            <a:r>
              <a:rPr b="1" lang="en" sz="1100"/>
              <a:t>Stakeholder &amp; Stories Workshop </a:t>
            </a:r>
            <a:endParaRPr sz="1100"/>
          </a:p>
          <a:p>
            <a:pPr indent="0" lvl="0" marL="0" rtl="0" algn="l">
              <a:spcBef>
                <a:spcPts val="0"/>
              </a:spcBef>
              <a:spcAft>
                <a:spcPts val="0"/>
              </a:spcAft>
              <a:buNone/>
            </a:pPr>
            <a:r>
              <a:rPr lang="en" sz="1100"/>
              <a:t>* </a:t>
            </a:r>
            <a:r>
              <a:rPr b="1" lang="en" sz="1100"/>
              <a:t>Data Inventory Workshop </a:t>
            </a:r>
            <a:endParaRPr sz="1100"/>
          </a:p>
          <a:p>
            <a:pPr indent="0" lvl="0" marL="0" rtl="0" algn="l">
              <a:spcBef>
                <a:spcPts val="0"/>
              </a:spcBef>
              <a:spcAft>
                <a:spcPts val="0"/>
              </a:spcAft>
              <a:buNone/>
            </a:pPr>
            <a:r>
              <a:rPr b="1" lang="en" sz="1100"/>
              <a:t>* Publish “Low hanging fruit” internally</a:t>
            </a:r>
            <a:endParaRPr b="1" sz="1100"/>
          </a:p>
          <a:p>
            <a:pPr indent="0" lvl="0" marL="0" rtl="0" algn="l">
              <a:spcBef>
                <a:spcPts val="0"/>
              </a:spcBef>
              <a:spcAft>
                <a:spcPts val="0"/>
              </a:spcAft>
              <a:buNone/>
            </a:pPr>
            <a:r>
              <a:rPr b="1" lang="en" sz="1100"/>
              <a:t>* Prioritize Stakeholder Stories</a:t>
            </a:r>
            <a:endParaRPr b="1" sz="1100"/>
          </a:p>
        </p:txBody>
      </p:sp>
      <p:sp>
        <p:nvSpPr>
          <p:cNvPr id="547" name="Google Shape;547;p72"/>
          <p:cNvSpPr/>
          <p:nvPr/>
        </p:nvSpPr>
        <p:spPr>
          <a:xfrm flipH="1">
            <a:off x="2323850" y="3060225"/>
            <a:ext cx="295200" cy="247800"/>
          </a:xfrm>
          <a:prstGeom prst="star5">
            <a:avLst>
              <a:gd fmla="val 19098" name="adj"/>
              <a:gd fmla="val 105146" name="hf"/>
              <a:gd fmla="val 110557" name="vf"/>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72"/>
          <p:cNvSpPr/>
          <p:nvPr/>
        </p:nvSpPr>
        <p:spPr>
          <a:xfrm flipH="1">
            <a:off x="5312025" y="3060225"/>
            <a:ext cx="295200" cy="247800"/>
          </a:xfrm>
          <a:prstGeom prst="star5">
            <a:avLst>
              <a:gd fmla="val 19098" name="adj"/>
              <a:gd fmla="val 105146" name="hf"/>
              <a:gd fmla="val 110557" name="vf"/>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2"/>
          <p:cNvSpPr/>
          <p:nvPr/>
        </p:nvSpPr>
        <p:spPr>
          <a:xfrm flipH="1">
            <a:off x="6935325" y="3060225"/>
            <a:ext cx="295200" cy="247800"/>
          </a:xfrm>
          <a:prstGeom prst="star5">
            <a:avLst>
              <a:gd fmla="val 19098" name="adj"/>
              <a:gd fmla="val 105146" name="hf"/>
              <a:gd fmla="val 110557" name="vf"/>
            </a:avLst>
          </a:prstGeom>
          <a:solidFill>
            <a:srgbClr val="CC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73"/>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Data Program Services</a:t>
            </a:r>
            <a:endParaRPr/>
          </a:p>
        </p:txBody>
      </p:sp>
      <p:pic>
        <p:nvPicPr>
          <p:cNvPr id="555" name="Google Shape;555;p73"/>
          <p:cNvPicPr preferRelativeResize="0"/>
          <p:nvPr/>
        </p:nvPicPr>
        <p:blipFill>
          <a:blip r:embed="rId3">
            <a:alphaModFix/>
          </a:blip>
          <a:stretch>
            <a:fillRect/>
          </a:stretch>
        </p:blipFill>
        <p:spPr>
          <a:xfrm>
            <a:off x="479125" y="744325"/>
            <a:ext cx="7831677" cy="4399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74"/>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Data Program </a:t>
            </a:r>
            <a:r>
              <a:rPr lang="en">
                <a:solidFill>
                  <a:schemeClr val="dk2"/>
                </a:solidFill>
              </a:rPr>
              <a:t>Services</a:t>
            </a:r>
            <a:endParaRPr/>
          </a:p>
        </p:txBody>
      </p:sp>
      <p:pic>
        <p:nvPicPr>
          <p:cNvPr id="561" name="Google Shape;561;p74"/>
          <p:cNvPicPr preferRelativeResize="0"/>
          <p:nvPr/>
        </p:nvPicPr>
        <p:blipFill>
          <a:blip r:embed="rId3">
            <a:alphaModFix/>
          </a:blip>
          <a:stretch>
            <a:fillRect/>
          </a:stretch>
        </p:blipFill>
        <p:spPr>
          <a:xfrm>
            <a:off x="598250" y="838950"/>
            <a:ext cx="8126450" cy="4238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75"/>
          <p:cNvSpPr txBox="1"/>
          <p:nvPr/>
        </p:nvSpPr>
        <p:spPr>
          <a:xfrm>
            <a:off x="914400" y="1143000"/>
            <a:ext cx="6145200" cy="317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4000">
                <a:solidFill>
                  <a:srgbClr val="34343F"/>
                </a:solidFill>
                <a:latin typeface="Georgia"/>
                <a:ea typeface="Georgia"/>
                <a:cs typeface="Georgia"/>
                <a:sym typeface="Georgia"/>
              </a:rPr>
              <a:t>The discipline of</a:t>
            </a:r>
            <a:endParaRPr sz="4000">
              <a:solidFill>
                <a:srgbClr val="34343F"/>
              </a:solidFill>
              <a:latin typeface="Georgia"/>
              <a:ea typeface="Georgia"/>
              <a:cs typeface="Georgia"/>
              <a:sym typeface="Georgia"/>
            </a:endParaRPr>
          </a:p>
          <a:p>
            <a:pPr indent="0" lvl="0" marL="0" rtl="0" algn="l">
              <a:lnSpc>
                <a:spcPct val="115000"/>
              </a:lnSpc>
              <a:spcBef>
                <a:spcPts val="1200"/>
              </a:spcBef>
              <a:spcAft>
                <a:spcPts val="0"/>
              </a:spcAft>
              <a:buNone/>
            </a:pPr>
            <a:r>
              <a:rPr lang="en" sz="4000">
                <a:solidFill>
                  <a:srgbClr val="34343F"/>
                </a:solidFill>
                <a:latin typeface="Georgia"/>
                <a:ea typeface="Georgia"/>
                <a:cs typeface="Georgia"/>
                <a:sym typeface="Georgia"/>
              </a:rPr>
              <a:t>developing solutions in</a:t>
            </a:r>
            <a:endParaRPr sz="4000">
              <a:solidFill>
                <a:srgbClr val="34343F"/>
              </a:solidFill>
              <a:latin typeface="Georgia"/>
              <a:ea typeface="Georgia"/>
              <a:cs typeface="Georgia"/>
              <a:sym typeface="Georgia"/>
            </a:endParaRPr>
          </a:p>
          <a:p>
            <a:pPr indent="0" lvl="0" marL="0" rtl="0" algn="l">
              <a:lnSpc>
                <a:spcPct val="115000"/>
              </a:lnSpc>
              <a:spcBef>
                <a:spcPts val="1200"/>
              </a:spcBef>
              <a:spcAft>
                <a:spcPts val="1200"/>
              </a:spcAft>
              <a:buNone/>
            </a:pPr>
            <a:r>
              <a:rPr lang="en" sz="4000">
                <a:solidFill>
                  <a:srgbClr val="34343F"/>
                </a:solidFill>
                <a:latin typeface="Georgia"/>
                <a:ea typeface="Georgia"/>
                <a:cs typeface="Georgia"/>
                <a:sym typeface="Georgia"/>
              </a:rPr>
              <a:t>the service of people</a:t>
            </a:r>
            <a:endParaRPr sz="4000">
              <a:solidFill>
                <a:srgbClr val="34343F"/>
              </a:solidFill>
              <a:latin typeface="Georgia"/>
              <a:ea typeface="Georgia"/>
              <a:cs typeface="Georgia"/>
              <a:sym typeface="Georgia"/>
            </a:endParaRPr>
          </a:p>
        </p:txBody>
      </p:sp>
      <p:sp>
        <p:nvSpPr>
          <p:cNvPr id="567" name="Google Shape;567;p75"/>
          <p:cNvSpPr txBox="1"/>
          <p:nvPr/>
        </p:nvSpPr>
        <p:spPr>
          <a:xfrm>
            <a:off x="913650" y="392900"/>
            <a:ext cx="7164300" cy="94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500"/>
              </a:spcBef>
              <a:spcAft>
                <a:spcPts val="1200"/>
              </a:spcAft>
              <a:buNone/>
            </a:pPr>
            <a:r>
              <a:rPr lang="en" sz="3800">
                <a:solidFill>
                  <a:srgbClr val="FF0000"/>
                </a:solidFill>
                <a:latin typeface="Georgia"/>
                <a:ea typeface="Georgia"/>
                <a:cs typeface="Georgia"/>
                <a:sym typeface="Georgia"/>
              </a:rPr>
              <a:t>Human-Centered Design</a:t>
            </a:r>
            <a:endParaRPr sz="3800">
              <a:solidFill>
                <a:srgbClr val="FF0000"/>
              </a:solidFill>
              <a:latin typeface="Georgia"/>
              <a:ea typeface="Georgia"/>
              <a:cs typeface="Georgia"/>
              <a:sym typeface="Georgia"/>
            </a:endParaRPr>
          </a:p>
        </p:txBody>
      </p:sp>
      <p:sp>
        <p:nvSpPr>
          <p:cNvPr id="568" name="Google Shape;568;p75"/>
          <p:cNvSpPr txBox="1"/>
          <p:nvPr/>
        </p:nvSpPr>
        <p:spPr>
          <a:xfrm>
            <a:off x="0" y="4845300"/>
            <a:ext cx="32817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t>Credit: Luma Institute</a:t>
            </a:r>
            <a:endParaRPr i="1" sz="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76"/>
          <p:cNvSpPr txBox="1"/>
          <p:nvPr/>
        </p:nvSpPr>
        <p:spPr>
          <a:xfrm>
            <a:off x="914400" y="1143000"/>
            <a:ext cx="6145200" cy="317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4000">
                <a:solidFill>
                  <a:srgbClr val="666666"/>
                </a:solidFill>
                <a:latin typeface="Georgia"/>
                <a:ea typeface="Georgia"/>
                <a:cs typeface="Georgia"/>
                <a:sym typeface="Georgia"/>
              </a:rPr>
              <a:t>The </a:t>
            </a:r>
            <a:r>
              <a:rPr lang="en" sz="4000">
                <a:solidFill>
                  <a:srgbClr val="FF0000"/>
                </a:solidFill>
                <a:latin typeface="Georgia"/>
                <a:ea typeface="Georgia"/>
                <a:cs typeface="Georgia"/>
                <a:sym typeface="Georgia"/>
              </a:rPr>
              <a:t>discipline </a:t>
            </a:r>
            <a:r>
              <a:rPr lang="en" sz="4000">
                <a:solidFill>
                  <a:srgbClr val="666666"/>
                </a:solidFill>
                <a:latin typeface="Georgia"/>
                <a:ea typeface="Georgia"/>
                <a:cs typeface="Georgia"/>
                <a:sym typeface="Georgia"/>
              </a:rPr>
              <a:t>of</a:t>
            </a:r>
            <a:endParaRPr sz="4000">
              <a:solidFill>
                <a:srgbClr val="666666"/>
              </a:solidFill>
              <a:latin typeface="Georgia"/>
              <a:ea typeface="Georgia"/>
              <a:cs typeface="Georgia"/>
              <a:sym typeface="Georgia"/>
            </a:endParaRPr>
          </a:p>
          <a:p>
            <a:pPr indent="0" lvl="0" marL="0" rtl="0" algn="l">
              <a:lnSpc>
                <a:spcPct val="115000"/>
              </a:lnSpc>
              <a:spcBef>
                <a:spcPts val="1200"/>
              </a:spcBef>
              <a:spcAft>
                <a:spcPts val="0"/>
              </a:spcAft>
              <a:buNone/>
            </a:pPr>
            <a:r>
              <a:rPr lang="en" sz="4000">
                <a:solidFill>
                  <a:srgbClr val="666666"/>
                </a:solidFill>
                <a:latin typeface="Georgia"/>
                <a:ea typeface="Georgia"/>
                <a:cs typeface="Georgia"/>
                <a:sym typeface="Georgia"/>
              </a:rPr>
              <a:t>developing solutions in</a:t>
            </a:r>
            <a:endParaRPr sz="4000">
              <a:solidFill>
                <a:srgbClr val="666666"/>
              </a:solidFill>
              <a:latin typeface="Georgia"/>
              <a:ea typeface="Georgia"/>
              <a:cs typeface="Georgia"/>
              <a:sym typeface="Georgia"/>
            </a:endParaRPr>
          </a:p>
          <a:p>
            <a:pPr indent="0" lvl="0" marL="0" rtl="0" algn="l">
              <a:lnSpc>
                <a:spcPct val="115000"/>
              </a:lnSpc>
              <a:spcBef>
                <a:spcPts val="1200"/>
              </a:spcBef>
              <a:spcAft>
                <a:spcPts val="1200"/>
              </a:spcAft>
              <a:buNone/>
            </a:pPr>
            <a:r>
              <a:rPr lang="en" sz="4000">
                <a:solidFill>
                  <a:srgbClr val="666666"/>
                </a:solidFill>
                <a:latin typeface="Georgia"/>
                <a:ea typeface="Georgia"/>
                <a:cs typeface="Georgia"/>
                <a:sym typeface="Georgia"/>
              </a:rPr>
              <a:t>the service of people</a:t>
            </a:r>
            <a:endParaRPr sz="4000">
              <a:solidFill>
                <a:srgbClr val="666666"/>
              </a:solidFill>
              <a:latin typeface="Georgia"/>
              <a:ea typeface="Georgia"/>
              <a:cs typeface="Georgia"/>
              <a:sym typeface="Georgia"/>
            </a:endParaRPr>
          </a:p>
        </p:txBody>
      </p:sp>
      <p:sp>
        <p:nvSpPr>
          <p:cNvPr id="574" name="Google Shape;574;p76"/>
          <p:cNvSpPr txBox="1"/>
          <p:nvPr/>
        </p:nvSpPr>
        <p:spPr>
          <a:xfrm>
            <a:off x="913650" y="392900"/>
            <a:ext cx="7164300" cy="94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500"/>
              </a:spcBef>
              <a:spcAft>
                <a:spcPts val="1200"/>
              </a:spcAft>
              <a:buNone/>
            </a:pPr>
            <a:r>
              <a:rPr lang="en" sz="3800">
                <a:solidFill>
                  <a:srgbClr val="FF0000"/>
                </a:solidFill>
                <a:latin typeface="Georgia"/>
                <a:ea typeface="Georgia"/>
                <a:cs typeface="Georgia"/>
                <a:sym typeface="Georgia"/>
              </a:rPr>
              <a:t>Human-Centered Design</a:t>
            </a:r>
            <a:endParaRPr sz="3800">
              <a:solidFill>
                <a:srgbClr val="FF0000"/>
              </a:solidFill>
              <a:latin typeface="Georgia"/>
              <a:ea typeface="Georgia"/>
              <a:cs typeface="Georgia"/>
              <a:sym typeface="Georgia"/>
            </a:endParaRPr>
          </a:p>
        </p:txBody>
      </p:sp>
      <p:sp>
        <p:nvSpPr>
          <p:cNvPr id="575" name="Google Shape;575;p76"/>
          <p:cNvSpPr txBox="1"/>
          <p:nvPr/>
        </p:nvSpPr>
        <p:spPr>
          <a:xfrm>
            <a:off x="0" y="4845300"/>
            <a:ext cx="32817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t>Credit: Luma Institute</a:t>
            </a:r>
            <a:endParaRPr i="1" sz="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77"/>
          <p:cNvSpPr txBox="1"/>
          <p:nvPr/>
        </p:nvSpPr>
        <p:spPr>
          <a:xfrm>
            <a:off x="914400" y="1143000"/>
            <a:ext cx="6145200" cy="317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4000">
                <a:solidFill>
                  <a:srgbClr val="666666"/>
                </a:solidFill>
                <a:latin typeface="Georgia"/>
                <a:ea typeface="Georgia"/>
                <a:cs typeface="Georgia"/>
                <a:sym typeface="Georgia"/>
              </a:rPr>
              <a:t>The </a:t>
            </a:r>
            <a:r>
              <a:rPr lang="en" sz="4000">
                <a:solidFill>
                  <a:schemeClr val="dk2"/>
                </a:solidFill>
                <a:latin typeface="Georgia"/>
                <a:ea typeface="Georgia"/>
                <a:cs typeface="Georgia"/>
                <a:sym typeface="Georgia"/>
              </a:rPr>
              <a:t>discipline </a:t>
            </a:r>
            <a:r>
              <a:rPr lang="en" sz="4000">
                <a:solidFill>
                  <a:srgbClr val="666666"/>
                </a:solidFill>
                <a:latin typeface="Georgia"/>
                <a:ea typeface="Georgia"/>
                <a:cs typeface="Georgia"/>
                <a:sym typeface="Georgia"/>
              </a:rPr>
              <a:t>of</a:t>
            </a:r>
            <a:endParaRPr sz="4000">
              <a:solidFill>
                <a:srgbClr val="666666"/>
              </a:solidFill>
              <a:latin typeface="Georgia"/>
              <a:ea typeface="Georgia"/>
              <a:cs typeface="Georgia"/>
              <a:sym typeface="Georgia"/>
            </a:endParaRPr>
          </a:p>
          <a:p>
            <a:pPr indent="0" lvl="0" marL="0" rtl="0" algn="l">
              <a:lnSpc>
                <a:spcPct val="115000"/>
              </a:lnSpc>
              <a:spcBef>
                <a:spcPts val="1200"/>
              </a:spcBef>
              <a:spcAft>
                <a:spcPts val="0"/>
              </a:spcAft>
              <a:buNone/>
            </a:pPr>
            <a:r>
              <a:rPr lang="en" sz="4000">
                <a:solidFill>
                  <a:srgbClr val="666666"/>
                </a:solidFill>
                <a:latin typeface="Georgia"/>
                <a:ea typeface="Georgia"/>
                <a:cs typeface="Georgia"/>
                <a:sym typeface="Georgia"/>
              </a:rPr>
              <a:t>developing solutions in</a:t>
            </a:r>
            <a:endParaRPr sz="4000">
              <a:solidFill>
                <a:srgbClr val="666666"/>
              </a:solidFill>
              <a:latin typeface="Georgia"/>
              <a:ea typeface="Georgia"/>
              <a:cs typeface="Georgia"/>
              <a:sym typeface="Georgia"/>
            </a:endParaRPr>
          </a:p>
          <a:p>
            <a:pPr indent="0" lvl="0" marL="0" rtl="0" algn="l">
              <a:lnSpc>
                <a:spcPct val="115000"/>
              </a:lnSpc>
              <a:spcBef>
                <a:spcPts val="1200"/>
              </a:spcBef>
              <a:spcAft>
                <a:spcPts val="1200"/>
              </a:spcAft>
              <a:buNone/>
            </a:pPr>
            <a:r>
              <a:rPr lang="en" sz="4000">
                <a:solidFill>
                  <a:srgbClr val="666666"/>
                </a:solidFill>
                <a:latin typeface="Georgia"/>
                <a:ea typeface="Georgia"/>
                <a:cs typeface="Georgia"/>
                <a:sym typeface="Georgia"/>
              </a:rPr>
              <a:t>the </a:t>
            </a:r>
            <a:r>
              <a:rPr lang="en" sz="4000">
                <a:solidFill>
                  <a:srgbClr val="FF0000"/>
                </a:solidFill>
                <a:latin typeface="Georgia"/>
                <a:ea typeface="Georgia"/>
                <a:cs typeface="Georgia"/>
                <a:sym typeface="Georgia"/>
              </a:rPr>
              <a:t>service of people</a:t>
            </a:r>
            <a:endParaRPr sz="4000">
              <a:solidFill>
                <a:srgbClr val="FF0000"/>
              </a:solidFill>
              <a:latin typeface="Georgia"/>
              <a:ea typeface="Georgia"/>
              <a:cs typeface="Georgia"/>
              <a:sym typeface="Georgia"/>
            </a:endParaRPr>
          </a:p>
        </p:txBody>
      </p:sp>
      <p:sp>
        <p:nvSpPr>
          <p:cNvPr id="581" name="Google Shape;581;p77"/>
          <p:cNvSpPr txBox="1"/>
          <p:nvPr/>
        </p:nvSpPr>
        <p:spPr>
          <a:xfrm>
            <a:off x="913650" y="392900"/>
            <a:ext cx="7164300" cy="94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500"/>
              </a:spcBef>
              <a:spcAft>
                <a:spcPts val="1200"/>
              </a:spcAft>
              <a:buNone/>
            </a:pPr>
            <a:r>
              <a:rPr lang="en" sz="3800">
                <a:solidFill>
                  <a:srgbClr val="FF0000"/>
                </a:solidFill>
                <a:latin typeface="Georgia"/>
                <a:ea typeface="Georgia"/>
                <a:cs typeface="Georgia"/>
                <a:sym typeface="Georgia"/>
              </a:rPr>
              <a:t>Human-Centered Design</a:t>
            </a:r>
            <a:endParaRPr sz="3800">
              <a:solidFill>
                <a:srgbClr val="FF0000"/>
              </a:solidFill>
              <a:latin typeface="Georgia"/>
              <a:ea typeface="Georgia"/>
              <a:cs typeface="Georgia"/>
              <a:sym typeface="Georgia"/>
            </a:endParaRPr>
          </a:p>
        </p:txBody>
      </p:sp>
      <p:sp>
        <p:nvSpPr>
          <p:cNvPr id="582" name="Google Shape;582;p77"/>
          <p:cNvSpPr txBox="1"/>
          <p:nvPr/>
        </p:nvSpPr>
        <p:spPr>
          <a:xfrm>
            <a:off x="0" y="4845300"/>
            <a:ext cx="32817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t>Credit: Luma Institute</a:t>
            </a:r>
            <a:endParaRPr i="1" sz="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pic>
        <p:nvPicPr>
          <p:cNvPr id="587" name="Google Shape;587;p78"/>
          <p:cNvPicPr preferRelativeResize="0"/>
          <p:nvPr/>
        </p:nvPicPr>
        <p:blipFill>
          <a:blip r:embed="rId3">
            <a:alphaModFix/>
          </a:blip>
          <a:stretch>
            <a:fillRect/>
          </a:stretch>
        </p:blipFill>
        <p:spPr>
          <a:xfrm>
            <a:off x="2750925" y="586200"/>
            <a:ext cx="3417995" cy="4557300"/>
          </a:xfrm>
          <a:prstGeom prst="rect">
            <a:avLst/>
          </a:prstGeom>
          <a:noFill/>
          <a:ln>
            <a:noFill/>
          </a:ln>
        </p:spPr>
      </p:pic>
      <p:sp>
        <p:nvSpPr>
          <p:cNvPr id="588" name="Google Shape;588;p78"/>
          <p:cNvSpPr txBox="1"/>
          <p:nvPr/>
        </p:nvSpPr>
        <p:spPr>
          <a:xfrm>
            <a:off x="0" y="0"/>
            <a:ext cx="9144000" cy="58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800"/>
              </a:spcAft>
              <a:buNone/>
            </a:pPr>
            <a:r>
              <a:rPr b="1" lang="en" sz="2400">
                <a:solidFill>
                  <a:srgbClr val="333333"/>
                </a:solidFill>
                <a:highlight>
                  <a:srgbClr val="FFFFFF"/>
                </a:highlight>
              </a:rPr>
              <a:t>Customer Centric</a:t>
            </a:r>
            <a:endParaRPr b="1" sz="2400">
              <a:solidFill>
                <a:srgbClr val="333333"/>
              </a:solidFill>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79"/>
          <p:cNvSpPr txBox="1"/>
          <p:nvPr/>
        </p:nvSpPr>
        <p:spPr>
          <a:xfrm>
            <a:off x="2153625" y="1084800"/>
            <a:ext cx="4822800" cy="265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i="1" lang="en" sz="2400">
                <a:solidFill>
                  <a:srgbClr val="FFFFFF"/>
                </a:solidFill>
                <a:latin typeface="Georgia"/>
                <a:ea typeface="Georgia"/>
                <a:cs typeface="Georgia"/>
                <a:sym typeface="Georgia"/>
              </a:rPr>
              <a:t>Once a system is in development, correcting a problem costs 10 times as much as fixing the same problem in design (concept). If the system has been released, it costs 100 times as much… </a:t>
            </a:r>
            <a:endParaRPr i="1" sz="2400">
              <a:solidFill>
                <a:srgbClr val="FFFFFF"/>
              </a:solidFill>
              <a:latin typeface="Georgia"/>
              <a:ea typeface="Georgia"/>
              <a:cs typeface="Georgia"/>
              <a:sym typeface="Georgia"/>
            </a:endParaRPr>
          </a:p>
          <a:p>
            <a:pPr indent="0" lvl="0" marL="0" rtl="0" algn="l">
              <a:spcBef>
                <a:spcPts val="10200"/>
              </a:spcBef>
              <a:spcAft>
                <a:spcPts val="0"/>
              </a:spcAft>
              <a:buNone/>
            </a:pPr>
            <a:r>
              <a:t/>
            </a:r>
            <a:endParaRPr i="1" sz="1800">
              <a:solidFill>
                <a:srgbClr val="FFFFFF"/>
              </a:solidFill>
            </a:endParaRPr>
          </a:p>
        </p:txBody>
      </p:sp>
      <p:sp>
        <p:nvSpPr>
          <p:cNvPr id="594" name="Google Shape;594;p79"/>
          <p:cNvSpPr txBox="1"/>
          <p:nvPr/>
        </p:nvSpPr>
        <p:spPr>
          <a:xfrm>
            <a:off x="2146175" y="4047300"/>
            <a:ext cx="3585600" cy="869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t>TOM GILB</a:t>
            </a:r>
            <a:endParaRPr b="1" sz="1000"/>
          </a:p>
          <a:p>
            <a:pPr indent="0" lvl="0" marL="0" rtl="0" algn="l">
              <a:lnSpc>
                <a:spcPct val="115000"/>
              </a:lnSpc>
              <a:spcBef>
                <a:spcPts val="0"/>
              </a:spcBef>
              <a:spcAft>
                <a:spcPts val="0"/>
              </a:spcAft>
              <a:buNone/>
            </a:pPr>
            <a:r>
              <a:rPr lang="en" sz="1000"/>
              <a:t>SOFTWARE ENGINEER</a:t>
            </a:r>
            <a:endParaRPr sz="1000"/>
          </a:p>
          <a:p>
            <a:pPr indent="0" lvl="0" marL="0" rtl="0" algn="l">
              <a:lnSpc>
                <a:spcPct val="115000"/>
              </a:lnSpc>
              <a:spcBef>
                <a:spcPts val="0"/>
              </a:spcBef>
              <a:spcAft>
                <a:spcPts val="0"/>
              </a:spcAft>
              <a:buNone/>
            </a:pPr>
            <a:r>
              <a:rPr lang="en" sz="1000"/>
              <a:t>AUTHOR OF “PRINCIPLES OF SOFTWARE</a:t>
            </a:r>
            <a:endParaRPr sz="1000"/>
          </a:p>
          <a:p>
            <a:pPr indent="0" lvl="0" marL="0" rtl="0" algn="l">
              <a:lnSpc>
                <a:spcPct val="115000"/>
              </a:lnSpc>
              <a:spcBef>
                <a:spcPts val="0"/>
              </a:spcBef>
              <a:spcAft>
                <a:spcPts val="0"/>
              </a:spcAft>
              <a:buNone/>
            </a:pPr>
            <a:r>
              <a:rPr lang="en" sz="1000"/>
              <a:t>ENGINEERING MANAGEMENT”</a:t>
            </a:r>
            <a:endParaRPr sz="1000"/>
          </a:p>
        </p:txBody>
      </p:sp>
      <p:sp>
        <p:nvSpPr>
          <p:cNvPr id="595" name="Google Shape;595;p79"/>
          <p:cNvSpPr txBox="1"/>
          <p:nvPr/>
        </p:nvSpPr>
        <p:spPr>
          <a:xfrm>
            <a:off x="0" y="0"/>
            <a:ext cx="9144000" cy="58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800"/>
              </a:spcAft>
              <a:buNone/>
            </a:pPr>
            <a:r>
              <a:rPr b="1" lang="en" sz="2400">
                <a:solidFill>
                  <a:srgbClr val="333333"/>
                </a:solidFill>
                <a:highlight>
                  <a:srgbClr val="FFFFFF"/>
                </a:highlight>
              </a:rPr>
              <a:t>Cost Savings</a:t>
            </a:r>
            <a:endParaRPr b="1" sz="2400">
              <a:solidFill>
                <a:srgbClr val="333333"/>
              </a:solidFill>
              <a:highlight>
                <a:srgbClr val="FFFFFF"/>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3C47D"/>
        </a:solidFill>
      </p:bgPr>
    </p:bg>
    <p:spTree>
      <p:nvGrpSpPr>
        <p:cNvPr id="599" name="Shape 599"/>
        <p:cNvGrpSpPr/>
        <p:nvPr/>
      </p:nvGrpSpPr>
      <p:grpSpPr>
        <a:xfrm>
          <a:off x="0" y="0"/>
          <a:ext cx="0" cy="0"/>
          <a:chOff x="0" y="0"/>
          <a:chExt cx="0" cy="0"/>
        </a:xfrm>
      </p:grpSpPr>
      <p:sp>
        <p:nvSpPr>
          <p:cNvPr id="600" name="Google Shape;600;p80"/>
          <p:cNvSpPr txBox="1"/>
          <p:nvPr>
            <p:ph type="ctrTitle"/>
          </p:nvPr>
        </p:nvSpPr>
        <p:spPr>
          <a:xfrm>
            <a:off x="764400" y="2007899"/>
            <a:ext cx="7693800" cy="9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Stormwater</a:t>
            </a:r>
            <a:endParaRPr sz="3600"/>
          </a:p>
          <a:p>
            <a:pPr indent="0" lvl="0" marL="0" rtl="0" algn="ctr">
              <a:spcBef>
                <a:spcPts val="0"/>
              </a:spcBef>
              <a:spcAft>
                <a:spcPts val="0"/>
              </a:spcAft>
              <a:buNone/>
            </a:pPr>
            <a:r>
              <a:rPr lang="en"/>
              <a:t>Stakeholders &amp; Stories</a:t>
            </a:r>
            <a:endParaRPr/>
          </a:p>
        </p:txBody>
      </p:sp>
      <p:pic>
        <p:nvPicPr>
          <p:cNvPr descr="OpenRaleighlogo.png" id="601" name="Google Shape;601;p80"/>
          <p:cNvPicPr preferRelativeResize="0"/>
          <p:nvPr/>
        </p:nvPicPr>
        <p:blipFill>
          <a:blip r:embed="rId3">
            <a:alphaModFix/>
          </a:blip>
          <a:stretch>
            <a:fillRect/>
          </a:stretch>
        </p:blipFill>
        <p:spPr>
          <a:xfrm>
            <a:off x="2325087" y="364425"/>
            <a:ext cx="4572425" cy="112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54"/>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Introductions</a:t>
            </a:r>
            <a:endParaRPr/>
          </a:p>
        </p:txBody>
      </p:sp>
      <p:sp>
        <p:nvSpPr>
          <p:cNvPr id="288" name="Google Shape;288;p54"/>
          <p:cNvSpPr txBox="1"/>
          <p:nvPr>
            <p:ph idx="1" type="body"/>
          </p:nvPr>
        </p:nvSpPr>
        <p:spPr>
          <a:xfrm>
            <a:off x="457200" y="907675"/>
            <a:ext cx="8229600" cy="401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Our Journey today</a:t>
            </a:r>
            <a:endParaRPr/>
          </a:p>
          <a:p>
            <a:pPr indent="0" lvl="0" marL="0" rtl="0" algn="l">
              <a:spcBef>
                <a:spcPts val="600"/>
              </a:spcBef>
              <a:spcAft>
                <a:spcPts val="0"/>
              </a:spcAft>
              <a:buNone/>
            </a:pPr>
            <a:r>
              <a:rPr lang="en"/>
              <a:t>What Works Cities Initiative</a:t>
            </a:r>
            <a:endParaRPr/>
          </a:p>
          <a:p>
            <a:pPr indent="0" lvl="0" marL="0" rtl="0" algn="l">
              <a:spcBef>
                <a:spcPts val="600"/>
              </a:spcBef>
              <a:spcAft>
                <a:spcPts val="0"/>
              </a:spcAft>
              <a:buNone/>
            </a:pPr>
            <a:r>
              <a:rPr lang="en"/>
              <a:t>Stormwater</a:t>
            </a:r>
            <a:endParaRPr/>
          </a:p>
          <a:p>
            <a:pPr indent="0" lvl="0" marL="0" rtl="0" algn="l">
              <a:spcBef>
                <a:spcPts val="600"/>
              </a:spcBef>
              <a:spcAft>
                <a:spcPts val="0"/>
              </a:spcAft>
              <a:buNone/>
            </a:pPr>
            <a:r>
              <a:rPr lang="en"/>
              <a:t>Human Centered Design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grpSp>
        <p:nvGrpSpPr>
          <p:cNvPr id="606" name="Google Shape;606;p81"/>
          <p:cNvGrpSpPr/>
          <p:nvPr/>
        </p:nvGrpSpPr>
        <p:grpSpPr>
          <a:xfrm>
            <a:off x="258292" y="805666"/>
            <a:ext cx="5107823" cy="4150339"/>
            <a:chOff x="334695" y="805681"/>
            <a:chExt cx="5262000" cy="2076000"/>
          </a:xfrm>
        </p:grpSpPr>
        <p:sp>
          <p:nvSpPr>
            <p:cNvPr id="607" name="Google Shape;607;p81"/>
            <p:cNvSpPr/>
            <p:nvPr/>
          </p:nvSpPr>
          <p:spPr>
            <a:xfrm>
              <a:off x="334695" y="805681"/>
              <a:ext cx="5262000" cy="2076000"/>
            </a:xfrm>
            <a:prstGeom prst="rect">
              <a:avLst/>
            </a:prstGeom>
            <a:solidFill>
              <a:srgbClr val="D9D9D9">
                <a:alpha val="54970"/>
              </a:srgbClr>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81"/>
            <p:cNvSpPr txBox="1"/>
            <p:nvPr/>
          </p:nvSpPr>
          <p:spPr>
            <a:xfrm>
              <a:off x="334717" y="825011"/>
              <a:ext cx="1419300" cy="19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dk1"/>
                  </a:solidFill>
                </a:rPr>
                <a:t>External</a:t>
              </a:r>
              <a:endParaRPr u="sng"/>
            </a:p>
          </p:txBody>
        </p:sp>
      </p:grpSp>
      <p:grpSp>
        <p:nvGrpSpPr>
          <p:cNvPr id="609" name="Google Shape;609;p81"/>
          <p:cNvGrpSpPr/>
          <p:nvPr/>
        </p:nvGrpSpPr>
        <p:grpSpPr>
          <a:xfrm>
            <a:off x="116925" y="1168675"/>
            <a:ext cx="3117300" cy="2832675"/>
            <a:chOff x="-721275" y="1168675"/>
            <a:chExt cx="3117300" cy="2832675"/>
          </a:xfrm>
        </p:grpSpPr>
        <p:sp>
          <p:nvSpPr>
            <p:cNvPr id="610" name="Google Shape;610;p81"/>
            <p:cNvSpPr txBox="1"/>
            <p:nvPr/>
          </p:nvSpPr>
          <p:spPr>
            <a:xfrm>
              <a:off x="-721275" y="3251050"/>
              <a:ext cx="3117300" cy="750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University / Environmental Researchers</a:t>
              </a:r>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NC League of Municipalities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Industry professional associations - SWANC, APWA-NC, AWWA-WEA, other</a:t>
              </a:r>
              <a:endParaRPr>
                <a:solidFill>
                  <a:schemeClr val="dk1"/>
                </a:solidFill>
              </a:endParaRPr>
            </a:p>
            <a:p>
              <a:pPr indent="0" lvl="0" marL="0" rtl="0" algn="l">
                <a:spcBef>
                  <a:spcPts val="0"/>
                </a:spcBef>
                <a:spcAft>
                  <a:spcPts val="0"/>
                </a:spcAft>
                <a:buNone/>
              </a:pPr>
              <a:r>
                <a:t/>
              </a:r>
              <a:endParaRPr/>
            </a:p>
          </p:txBody>
        </p:sp>
        <p:sp>
          <p:nvSpPr>
            <p:cNvPr id="611" name="Google Shape;611;p81"/>
            <p:cNvSpPr txBox="1"/>
            <p:nvPr/>
          </p:nvSpPr>
          <p:spPr>
            <a:xfrm>
              <a:off x="-721275" y="1766575"/>
              <a:ext cx="3018600" cy="750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Raleigh Property Owners Near Flooding (HOA Liaisons)</a:t>
              </a:r>
              <a:endParaRPr/>
            </a:p>
            <a:p>
              <a:pPr indent="-317500" lvl="0" marL="457200" rtl="0" algn="l">
                <a:spcBef>
                  <a:spcPts val="0"/>
                </a:spcBef>
                <a:spcAft>
                  <a:spcPts val="0"/>
                </a:spcAft>
                <a:buClr>
                  <a:schemeClr val="dk1"/>
                </a:buClr>
                <a:buSzPts val="1400"/>
                <a:buChar char="●"/>
              </a:pPr>
              <a:r>
                <a:rPr lang="en">
                  <a:solidFill>
                    <a:schemeClr val="dk1"/>
                  </a:solidFill>
                </a:rPr>
                <a:t>Raleigh Property Owners Near Rivers or Streams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Triangle Commuters through Areas of Flooding</a:t>
              </a:r>
              <a:endParaRPr/>
            </a:p>
          </p:txBody>
        </p:sp>
        <p:sp>
          <p:nvSpPr>
            <p:cNvPr id="612" name="Google Shape;612;p81"/>
            <p:cNvSpPr txBox="1"/>
            <p:nvPr/>
          </p:nvSpPr>
          <p:spPr>
            <a:xfrm>
              <a:off x="-721275" y="1168675"/>
              <a:ext cx="2915700" cy="750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Volunteer Groups (Adopta Stream)</a:t>
              </a:r>
              <a:endParaRPr/>
            </a:p>
          </p:txBody>
        </p:sp>
      </p:grpSp>
      <p:grpSp>
        <p:nvGrpSpPr>
          <p:cNvPr id="613" name="Google Shape;613;p81"/>
          <p:cNvGrpSpPr/>
          <p:nvPr/>
        </p:nvGrpSpPr>
        <p:grpSpPr>
          <a:xfrm>
            <a:off x="3166724" y="805630"/>
            <a:ext cx="5509773" cy="4158228"/>
            <a:chOff x="334699" y="805681"/>
            <a:chExt cx="4511400" cy="2076000"/>
          </a:xfrm>
        </p:grpSpPr>
        <p:sp>
          <p:nvSpPr>
            <p:cNvPr id="614" name="Google Shape;614;p81"/>
            <p:cNvSpPr/>
            <p:nvPr/>
          </p:nvSpPr>
          <p:spPr>
            <a:xfrm>
              <a:off x="334699" y="805681"/>
              <a:ext cx="4511400" cy="2076000"/>
            </a:xfrm>
            <a:prstGeom prst="rect">
              <a:avLst/>
            </a:prstGeom>
            <a:solidFill>
              <a:srgbClr val="BFD9C5">
                <a:alpha val="54189"/>
              </a:srgbClr>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81"/>
            <p:cNvSpPr txBox="1"/>
            <p:nvPr/>
          </p:nvSpPr>
          <p:spPr>
            <a:xfrm>
              <a:off x="2212315" y="837744"/>
              <a:ext cx="1375800" cy="19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dk1"/>
                  </a:solidFill>
                </a:rPr>
                <a:t>Internal</a:t>
              </a:r>
              <a:endParaRPr u="sng"/>
            </a:p>
          </p:txBody>
        </p:sp>
      </p:grpSp>
      <p:sp>
        <p:nvSpPr>
          <p:cNvPr id="616" name="Google Shape;616;p81"/>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 1: Who are your stakeholders?</a:t>
            </a:r>
            <a:endParaRPr/>
          </a:p>
        </p:txBody>
      </p:sp>
      <p:grpSp>
        <p:nvGrpSpPr>
          <p:cNvPr id="617" name="Google Shape;617;p81"/>
          <p:cNvGrpSpPr/>
          <p:nvPr/>
        </p:nvGrpSpPr>
        <p:grpSpPr>
          <a:xfrm>
            <a:off x="3350150" y="978000"/>
            <a:ext cx="1824219" cy="1005600"/>
            <a:chOff x="3197710" y="1282800"/>
            <a:chExt cx="2099700" cy="1005600"/>
          </a:xfrm>
        </p:grpSpPr>
        <p:sp>
          <p:nvSpPr>
            <p:cNvPr id="618" name="Google Shape;618;p81"/>
            <p:cNvSpPr/>
            <p:nvPr/>
          </p:nvSpPr>
          <p:spPr>
            <a:xfrm>
              <a:off x="3197710" y="1282800"/>
              <a:ext cx="2099700" cy="1005600"/>
            </a:xfrm>
            <a:prstGeom prst="roundRect">
              <a:avLst>
                <a:gd fmla="val 16667" name="adj"/>
              </a:avLst>
            </a:prstGeom>
            <a:solidFill>
              <a:srgbClr val="F4CCCC">
                <a:alpha val="472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1"/>
            <p:cNvSpPr txBox="1"/>
            <p:nvPr/>
          </p:nvSpPr>
          <p:spPr>
            <a:xfrm>
              <a:off x="3376059" y="1451800"/>
              <a:ext cx="1842000" cy="7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Stormwater Commission</a:t>
              </a:r>
              <a:endParaRPr sz="1800"/>
            </a:p>
          </p:txBody>
        </p:sp>
      </p:grpSp>
      <p:sp>
        <p:nvSpPr>
          <p:cNvPr id="620" name="Google Shape;620;p81"/>
          <p:cNvSpPr txBox="1"/>
          <p:nvPr/>
        </p:nvSpPr>
        <p:spPr>
          <a:xfrm>
            <a:off x="3166719" y="2417855"/>
            <a:ext cx="18243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dk1"/>
                </a:solidFill>
              </a:rPr>
              <a:t>State / Federal Gov</a:t>
            </a:r>
            <a:endParaRPr u="sng"/>
          </a:p>
        </p:txBody>
      </p:sp>
      <p:sp>
        <p:nvSpPr>
          <p:cNvPr id="621" name="Google Shape;621;p81"/>
          <p:cNvSpPr txBox="1"/>
          <p:nvPr/>
        </p:nvSpPr>
        <p:spPr>
          <a:xfrm>
            <a:off x="5320025" y="1156975"/>
            <a:ext cx="3274200" cy="750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City Council</a:t>
            </a:r>
            <a:endParaRPr/>
          </a:p>
          <a:p>
            <a:pPr indent="-317500" lvl="0" marL="457200" rtl="0" algn="l">
              <a:lnSpc>
                <a:spcPct val="115000"/>
              </a:lnSpc>
              <a:spcBef>
                <a:spcPts val="0"/>
              </a:spcBef>
              <a:spcAft>
                <a:spcPts val="0"/>
              </a:spcAft>
              <a:buSzPts val="1400"/>
              <a:buChar char="●"/>
            </a:pPr>
            <a:r>
              <a:rPr lang="en"/>
              <a:t>City Manager’s Office</a:t>
            </a:r>
            <a:endParaRPr/>
          </a:p>
          <a:p>
            <a:pPr indent="-317500" lvl="0" marL="457200" rtl="0" algn="l">
              <a:lnSpc>
                <a:spcPct val="115000"/>
              </a:lnSpc>
              <a:spcBef>
                <a:spcPts val="0"/>
              </a:spcBef>
              <a:spcAft>
                <a:spcPts val="0"/>
              </a:spcAft>
              <a:buSzPts val="1400"/>
              <a:buChar char="●"/>
            </a:pPr>
            <a:r>
              <a:rPr lang="en"/>
              <a:t>Public Works Dept.</a:t>
            </a:r>
            <a:endParaRPr/>
          </a:p>
          <a:p>
            <a:pPr indent="-317500" lvl="0" marL="457200" rtl="0" algn="l">
              <a:lnSpc>
                <a:spcPct val="115000"/>
              </a:lnSpc>
              <a:spcBef>
                <a:spcPts val="0"/>
              </a:spcBef>
              <a:spcAft>
                <a:spcPts val="0"/>
              </a:spcAft>
              <a:buSzPts val="1400"/>
              <a:buChar char="●"/>
            </a:pPr>
            <a:r>
              <a:rPr lang="en"/>
              <a:t>Public Utilities Dept.</a:t>
            </a:r>
            <a:endParaRPr/>
          </a:p>
          <a:p>
            <a:pPr indent="-317500" lvl="0" marL="457200" rtl="0" algn="l">
              <a:lnSpc>
                <a:spcPct val="115000"/>
              </a:lnSpc>
              <a:spcBef>
                <a:spcPts val="0"/>
              </a:spcBef>
              <a:spcAft>
                <a:spcPts val="0"/>
              </a:spcAft>
              <a:buSzPts val="1400"/>
              <a:buChar char="●"/>
            </a:pPr>
            <a:r>
              <a:rPr lang="en"/>
              <a:t>Planning (Permits)</a:t>
            </a:r>
            <a:endParaRPr/>
          </a:p>
        </p:txBody>
      </p:sp>
      <p:sp>
        <p:nvSpPr>
          <p:cNvPr id="622" name="Google Shape;622;p81"/>
          <p:cNvSpPr txBox="1"/>
          <p:nvPr/>
        </p:nvSpPr>
        <p:spPr>
          <a:xfrm>
            <a:off x="3014325" y="2661750"/>
            <a:ext cx="2391900" cy="1005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State - DEQ</a:t>
            </a:r>
            <a:endParaRPr/>
          </a:p>
          <a:p>
            <a:pPr indent="-317500" lvl="0" marL="457200" rtl="0" algn="l">
              <a:spcBef>
                <a:spcPts val="0"/>
              </a:spcBef>
              <a:spcAft>
                <a:spcPts val="0"/>
              </a:spcAft>
              <a:buSzPts val="1400"/>
              <a:buChar char="●"/>
            </a:pPr>
            <a:r>
              <a:rPr lang="en"/>
              <a:t>US FEMA</a:t>
            </a:r>
            <a:endParaRPr/>
          </a:p>
          <a:p>
            <a:pPr indent="-317500" lvl="0" marL="457200" rtl="0" algn="l">
              <a:spcBef>
                <a:spcPts val="0"/>
              </a:spcBef>
              <a:spcAft>
                <a:spcPts val="0"/>
              </a:spcAft>
              <a:buSzPts val="1400"/>
              <a:buChar char="●"/>
            </a:pPr>
            <a:r>
              <a:rPr lang="en"/>
              <a:t>US EPA</a:t>
            </a:r>
            <a:endParaRPr/>
          </a:p>
          <a:p>
            <a:pPr indent="0" lvl="0" marL="0" rtl="0" algn="l">
              <a:lnSpc>
                <a:spcPct val="115000"/>
              </a:lnSpc>
              <a:spcBef>
                <a:spcPts val="0"/>
              </a:spcBef>
              <a:spcAft>
                <a:spcPts val="0"/>
              </a:spcAft>
              <a:buNone/>
            </a:pPr>
            <a:r>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Triangle J Council of Government (TJCOG)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NC Department of Transportation (NCDOT)</a:t>
            </a:r>
            <a:endParaRPr>
              <a:solidFill>
                <a:schemeClr val="dk1"/>
              </a:solidFill>
            </a:endParaRPr>
          </a:p>
          <a:p>
            <a:pPr indent="0" lvl="0" marL="0" rtl="0" algn="l">
              <a:spcBef>
                <a:spcPts val="0"/>
              </a:spcBef>
              <a:spcAft>
                <a:spcPts val="0"/>
              </a:spcAft>
              <a:buNone/>
            </a:pPr>
            <a:r>
              <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82"/>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 1: Primary Relationships </a:t>
            </a:r>
            <a:endParaRPr/>
          </a:p>
        </p:txBody>
      </p:sp>
      <p:sp>
        <p:nvSpPr>
          <p:cNvPr id="628" name="Google Shape;628;p82"/>
          <p:cNvSpPr txBox="1"/>
          <p:nvPr>
            <p:ph idx="1" type="body"/>
          </p:nvPr>
        </p:nvSpPr>
        <p:spPr>
          <a:xfrm>
            <a:off x="490400" y="744325"/>
            <a:ext cx="8587800" cy="41814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AutoNum type="arabicPeriod"/>
            </a:pPr>
            <a:r>
              <a:rPr lang="en" sz="2200"/>
              <a:t>Direct Beneficiaries</a:t>
            </a:r>
            <a:endParaRPr sz="2200"/>
          </a:p>
          <a:p>
            <a:pPr indent="0" lvl="0" marL="0" rtl="0" algn="l">
              <a:spcBef>
                <a:spcPts val="600"/>
              </a:spcBef>
              <a:spcAft>
                <a:spcPts val="0"/>
              </a:spcAft>
              <a:buNone/>
            </a:pPr>
            <a:r>
              <a:rPr b="1" lang="en" sz="2200">
                <a:solidFill>
                  <a:srgbClr val="1F497D"/>
                </a:solidFill>
              </a:rPr>
              <a:t>Acutely feel the impact of stormwater problems</a:t>
            </a:r>
            <a:r>
              <a:rPr lang="en" sz="2200">
                <a:solidFill>
                  <a:srgbClr val="1F497D"/>
                </a:solidFill>
              </a:rPr>
              <a:t> </a:t>
            </a:r>
            <a:r>
              <a:rPr b="1" lang="en" sz="2200">
                <a:solidFill>
                  <a:srgbClr val="1F497D"/>
                </a:solidFill>
              </a:rPr>
              <a:t>(e.g. are near project corridors) and are communicating to get resolution</a:t>
            </a:r>
            <a:endParaRPr sz="2200"/>
          </a:p>
          <a:p>
            <a:pPr indent="-368300" lvl="0" marL="457200" rtl="0" algn="l">
              <a:spcBef>
                <a:spcPts val="600"/>
              </a:spcBef>
              <a:spcAft>
                <a:spcPts val="0"/>
              </a:spcAft>
              <a:buSzPts val="2200"/>
              <a:buAutoNum type="arabicPeriod"/>
            </a:pPr>
            <a:r>
              <a:rPr lang="en" sz="2200"/>
              <a:t>Regulated Developers</a:t>
            </a:r>
            <a:endParaRPr sz="2200"/>
          </a:p>
          <a:p>
            <a:pPr indent="0" lvl="0" marL="0" rtl="0" algn="l">
              <a:spcBef>
                <a:spcPts val="600"/>
              </a:spcBef>
              <a:spcAft>
                <a:spcPts val="0"/>
              </a:spcAft>
              <a:buNone/>
            </a:pPr>
            <a:r>
              <a:rPr b="1" lang="en" sz="2200">
                <a:solidFill>
                  <a:srgbClr val="1F497D"/>
                </a:solidFill>
              </a:rPr>
              <a:t>People that “have to jump through your hoops” with up front time/investment to get their work done but appreciate when you help them avoid problems</a:t>
            </a:r>
            <a:endParaRPr sz="2200"/>
          </a:p>
          <a:p>
            <a:pPr indent="-368300" lvl="0" marL="457200" rtl="0" algn="l">
              <a:spcBef>
                <a:spcPts val="600"/>
              </a:spcBef>
              <a:spcAft>
                <a:spcPts val="0"/>
              </a:spcAft>
              <a:buSzPts val="2200"/>
              <a:buAutoNum type="arabicPeriod"/>
            </a:pPr>
            <a:r>
              <a:rPr lang="en" sz="2200"/>
              <a:t>Indirect Beneficiaries</a:t>
            </a:r>
            <a:endParaRPr sz="2200"/>
          </a:p>
          <a:p>
            <a:pPr indent="0" lvl="0" marL="0" rtl="0" algn="l">
              <a:spcBef>
                <a:spcPts val="600"/>
              </a:spcBef>
              <a:spcAft>
                <a:spcPts val="0"/>
              </a:spcAft>
              <a:buClr>
                <a:schemeClr val="dk1"/>
              </a:buClr>
              <a:buSzPts val="1100"/>
              <a:buFont typeface="Arial"/>
              <a:buNone/>
            </a:pPr>
            <a:r>
              <a:rPr b="1" lang="en" sz="2200">
                <a:solidFill>
                  <a:srgbClr val="1F497D"/>
                </a:solidFill>
              </a:rPr>
              <a:t>Occasionally feel impact of Stormwater problems like flooding while driving after rains; Blind beneficiaries primarily of Stormwater prevention efforts</a:t>
            </a:r>
            <a:endParaRPr b="1" sz="2200"/>
          </a:p>
          <a:p>
            <a:pPr indent="0" lvl="0" marL="0" rtl="0" algn="l">
              <a:spcBef>
                <a:spcPts val="600"/>
              </a:spcBef>
              <a:spcAft>
                <a:spcPts val="0"/>
              </a:spcAft>
              <a:buNone/>
            </a:pPr>
            <a:r>
              <a:t/>
            </a:r>
            <a:endParaRPr b="1" sz="1100">
              <a:solidFill>
                <a:srgbClr val="1F497D"/>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83"/>
          <p:cNvSpPr txBox="1"/>
          <p:nvPr>
            <p:ph idx="1" type="body"/>
          </p:nvPr>
        </p:nvSpPr>
        <p:spPr>
          <a:xfrm>
            <a:off x="457200" y="744325"/>
            <a:ext cx="8478900" cy="41814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AutoNum type="arabicPeriod" startAt="4"/>
            </a:pPr>
            <a:r>
              <a:rPr lang="en" sz="2200"/>
              <a:t>Volunteers and Advocates</a:t>
            </a:r>
            <a:endParaRPr sz="2200"/>
          </a:p>
          <a:p>
            <a:pPr indent="0" lvl="0" marL="0" rtl="0" algn="l">
              <a:spcBef>
                <a:spcPts val="600"/>
              </a:spcBef>
              <a:spcAft>
                <a:spcPts val="0"/>
              </a:spcAft>
              <a:buNone/>
            </a:pPr>
            <a:r>
              <a:rPr b="1" lang="en" sz="2200">
                <a:solidFill>
                  <a:srgbClr val="1F497D"/>
                </a:solidFill>
              </a:rPr>
              <a:t>People who are excited about your mission, especially around maintaining environmental quality and aquatic life</a:t>
            </a:r>
            <a:endParaRPr b="1" sz="2200">
              <a:solidFill>
                <a:srgbClr val="1F497D"/>
              </a:solidFill>
            </a:endParaRPr>
          </a:p>
          <a:p>
            <a:pPr indent="-368300" lvl="0" marL="457200" rtl="0" algn="l">
              <a:spcBef>
                <a:spcPts val="1000"/>
              </a:spcBef>
              <a:spcAft>
                <a:spcPts val="0"/>
              </a:spcAft>
              <a:buSzPts val="2200"/>
              <a:buAutoNum type="arabicPeriod" startAt="4"/>
            </a:pPr>
            <a:r>
              <a:rPr lang="en" sz="2200"/>
              <a:t>Operational Partners </a:t>
            </a:r>
            <a:endParaRPr sz="2200"/>
          </a:p>
          <a:p>
            <a:pPr indent="0" lvl="0" marL="0" rtl="0" algn="l">
              <a:spcBef>
                <a:spcPts val="1000"/>
              </a:spcBef>
              <a:spcAft>
                <a:spcPts val="0"/>
              </a:spcAft>
              <a:buClr>
                <a:srgbClr val="000000"/>
              </a:buClr>
              <a:buSzPts val="1100"/>
              <a:buNone/>
            </a:pPr>
            <a:r>
              <a:rPr b="1" lang="en" sz="2200">
                <a:solidFill>
                  <a:srgbClr val="1F497D"/>
                </a:solidFill>
              </a:rPr>
              <a:t>People that you fund, direct or interact with on a daily or weekly basis in order to provide your core services</a:t>
            </a:r>
            <a:endParaRPr sz="2200"/>
          </a:p>
          <a:p>
            <a:pPr indent="-368300" lvl="0" marL="457200" rtl="0" algn="l">
              <a:spcBef>
                <a:spcPts val="1000"/>
              </a:spcBef>
              <a:spcAft>
                <a:spcPts val="0"/>
              </a:spcAft>
              <a:buSzPts val="2200"/>
              <a:buAutoNum type="arabicPeriod" startAt="4"/>
            </a:pPr>
            <a:r>
              <a:rPr lang="en" sz="2200"/>
              <a:t>Oversight and Authorization</a:t>
            </a:r>
            <a:endParaRPr sz="2200"/>
          </a:p>
          <a:p>
            <a:pPr indent="0" lvl="0" marL="0" rtl="0" algn="l">
              <a:spcBef>
                <a:spcPts val="1000"/>
              </a:spcBef>
              <a:spcAft>
                <a:spcPts val="0"/>
              </a:spcAft>
              <a:buNone/>
            </a:pPr>
            <a:r>
              <a:rPr b="1" lang="en" sz="2200">
                <a:solidFill>
                  <a:srgbClr val="1F497D"/>
                </a:solidFill>
              </a:rPr>
              <a:t>people that look at your work occasionally, judge your performance and decide your scope</a:t>
            </a:r>
            <a:endParaRPr b="1" sz="2200">
              <a:solidFill>
                <a:srgbClr val="1F497D"/>
              </a:solidFill>
            </a:endParaRPr>
          </a:p>
          <a:p>
            <a:pPr indent="0" lvl="0" marL="0" rtl="0" algn="l">
              <a:spcBef>
                <a:spcPts val="1000"/>
              </a:spcBef>
              <a:spcAft>
                <a:spcPts val="1000"/>
              </a:spcAft>
              <a:buNone/>
            </a:pPr>
            <a:r>
              <a:t/>
            </a:r>
            <a:endParaRPr b="1" sz="1100">
              <a:solidFill>
                <a:srgbClr val="1F497D"/>
              </a:solidFill>
            </a:endParaRPr>
          </a:p>
        </p:txBody>
      </p:sp>
      <p:sp>
        <p:nvSpPr>
          <p:cNvPr id="634" name="Google Shape;634;p83"/>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 1: Primary Relationships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84"/>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84"/>
          <p:cNvSpPr txBox="1"/>
          <p:nvPr>
            <p:ph idx="1" type="body"/>
          </p:nvPr>
        </p:nvSpPr>
        <p:spPr>
          <a:xfrm>
            <a:off x="457200" y="907675"/>
            <a:ext cx="8229600" cy="401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641" name="Google Shape;641;p84"/>
          <p:cNvPicPr preferRelativeResize="0"/>
          <p:nvPr/>
        </p:nvPicPr>
        <p:blipFill>
          <a:blip r:embed="rId3">
            <a:alphaModFix/>
          </a:blip>
          <a:stretch>
            <a:fillRect/>
          </a:stretch>
        </p:blipFill>
        <p:spPr>
          <a:xfrm>
            <a:off x="0" y="2602"/>
            <a:ext cx="9144001" cy="513829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85"/>
          <p:cNvSpPr/>
          <p:nvPr/>
        </p:nvSpPr>
        <p:spPr>
          <a:xfrm>
            <a:off x="1509375" y="2171675"/>
            <a:ext cx="21813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Access </a:t>
            </a:r>
            <a:br>
              <a:rPr b="1" lang="en" sz="1800"/>
            </a:br>
            <a:r>
              <a:rPr i="1" lang="en" sz="1600">
                <a:solidFill>
                  <a:schemeClr val="dk1"/>
                </a:solidFill>
              </a:rPr>
              <a:t>Datasets</a:t>
            </a:r>
            <a:endParaRPr i="1" sz="1600"/>
          </a:p>
        </p:txBody>
      </p:sp>
      <p:sp>
        <p:nvSpPr>
          <p:cNvPr id="647" name="Google Shape;647;p85"/>
          <p:cNvSpPr/>
          <p:nvPr/>
        </p:nvSpPr>
        <p:spPr>
          <a:xfrm>
            <a:off x="1509375" y="4080500"/>
            <a:ext cx="74715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People and Activities</a:t>
            </a:r>
            <a:endParaRPr b="1" sz="1800"/>
          </a:p>
        </p:txBody>
      </p:sp>
      <p:sp>
        <p:nvSpPr>
          <p:cNvPr id="648" name="Google Shape;648;p85"/>
          <p:cNvSpPr/>
          <p:nvPr/>
        </p:nvSpPr>
        <p:spPr>
          <a:xfrm>
            <a:off x="1509375" y="2807950"/>
            <a:ext cx="30087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Storage </a:t>
            </a:r>
            <a:br>
              <a:rPr b="1" lang="en" sz="1800"/>
            </a:br>
            <a:r>
              <a:rPr i="1" lang="en" sz="1600"/>
              <a:t>Data Sources</a:t>
            </a:r>
            <a:endParaRPr i="1" sz="1600"/>
          </a:p>
        </p:txBody>
      </p:sp>
      <p:sp>
        <p:nvSpPr>
          <p:cNvPr id="649" name="Google Shape;649;p85"/>
          <p:cNvSpPr/>
          <p:nvPr/>
        </p:nvSpPr>
        <p:spPr>
          <a:xfrm>
            <a:off x="1509375" y="3444225"/>
            <a:ext cx="41163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Collection (</a:t>
            </a:r>
            <a:r>
              <a:rPr b="1" lang="en" sz="1800">
                <a:solidFill>
                  <a:schemeClr val="dk1"/>
                </a:solidFill>
              </a:rPr>
              <a:t>Digital)</a:t>
            </a:r>
            <a:br>
              <a:rPr lang="en" sz="1800"/>
            </a:br>
            <a:r>
              <a:rPr i="1" lang="en" sz="1600"/>
              <a:t>Software User Interfaces</a:t>
            </a:r>
            <a:endParaRPr i="1" sz="1600"/>
          </a:p>
        </p:txBody>
      </p:sp>
      <p:sp>
        <p:nvSpPr>
          <p:cNvPr id="650" name="Google Shape;650;p85"/>
          <p:cNvSpPr/>
          <p:nvPr/>
        </p:nvSpPr>
        <p:spPr>
          <a:xfrm>
            <a:off x="1509375" y="1535400"/>
            <a:ext cx="16335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Presentation</a:t>
            </a:r>
            <a:endParaRPr b="1" sz="1800"/>
          </a:p>
        </p:txBody>
      </p:sp>
      <p:sp>
        <p:nvSpPr>
          <p:cNvPr id="651" name="Google Shape;651;p85"/>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Stack</a:t>
            </a:r>
            <a:endParaRPr/>
          </a:p>
        </p:txBody>
      </p:sp>
      <p:sp>
        <p:nvSpPr>
          <p:cNvPr id="652" name="Google Shape;652;p85"/>
          <p:cNvSpPr txBox="1"/>
          <p:nvPr/>
        </p:nvSpPr>
        <p:spPr>
          <a:xfrm>
            <a:off x="5766350" y="3436275"/>
            <a:ext cx="24924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Transactions, logs</a:t>
            </a:r>
            <a:endParaRPr/>
          </a:p>
          <a:p>
            <a:pPr indent="0" lvl="0" marL="0" rtl="0" algn="l">
              <a:spcBef>
                <a:spcPts val="0"/>
              </a:spcBef>
              <a:spcAft>
                <a:spcPts val="0"/>
              </a:spcAft>
              <a:buNone/>
            </a:pPr>
            <a:r>
              <a:rPr i="1" lang="en"/>
              <a:t>[Ownership]</a:t>
            </a:r>
            <a:endParaRPr i="1"/>
          </a:p>
        </p:txBody>
      </p:sp>
      <p:sp>
        <p:nvSpPr>
          <p:cNvPr id="653" name="Google Shape;653;p85"/>
          <p:cNvSpPr txBox="1"/>
          <p:nvPr/>
        </p:nvSpPr>
        <p:spPr>
          <a:xfrm>
            <a:off x="5766359" y="2792227"/>
            <a:ext cx="27210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Relational Tables; Unstructured</a:t>
            </a:r>
            <a:br>
              <a:rPr lang="en"/>
            </a:br>
            <a:r>
              <a:rPr i="1" lang="en"/>
              <a:t>[Retention]</a:t>
            </a:r>
            <a:endParaRPr i="1"/>
          </a:p>
        </p:txBody>
      </p:sp>
      <p:sp>
        <p:nvSpPr>
          <p:cNvPr id="654" name="Google Shape;654;p85"/>
          <p:cNvSpPr txBox="1"/>
          <p:nvPr/>
        </p:nvSpPr>
        <p:spPr>
          <a:xfrm>
            <a:off x="5766359" y="2163878"/>
            <a:ext cx="32451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Structured Views</a:t>
            </a:r>
            <a:br>
              <a:rPr lang="en"/>
            </a:br>
            <a:r>
              <a:rPr i="1" lang="en"/>
              <a:t>[Internal vs External, API access]</a:t>
            </a:r>
            <a:endParaRPr i="1"/>
          </a:p>
        </p:txBody>
      </p:sp>
      <p:sp>
        <p:nvSpPr>
          <p:cNvPr id="655" name="Google Shape;655;p85"/>
          <p:cNvSpPr txBox="1"/>
          <p:nvPr/>
        </p:nvSpPr>
        <p:spPr>
          <a:xfrm>
            <a:off x="5766359" y="1519675"/>
            <a:ext cx="32451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PDF Reports, Interactive Dashboards, Custom Apps, Embeds to Websites</a:t>
            </a:r>
            <a:endParaRPr/>
          </a:p>
        </p:txBody>
      </p:sp>
      <p:sp>
        <p:nvSpPr>
          <p:cNvPr id="656" name="Google Shape;656;p85"/>
          <p:cNvSpPr txBox="1"/>
          <p:nvPr/>
        </p:nvSpPr>
        <p:spPr>
          <a:xfrm>
            <a:off x="5778075" y="4084125"/>
            <a:ext cx="3245100" cy="48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solidFill>
                  <a:srgbClr val="666666"/>
                </a:solidFill>
              </a:rPr>
              <a:t>Not all activity is captured or stored digitally as data</a:t>
            </a:r>
            <a:endParaRPr i="1">
              <a:solidFill>
                <a:srgbClr val="666666"/>
              </a:solidFill>
            </a:endParaRPr>
          </a:p>
        </p:txBody>
      </p:sp>
      <p:grpSp>
        <p:nvGrpSpPr>
          <p:cNvPr id="657" name="Google Shape;657;p85"/>
          <p:cNvGrpSpPr/>
          <p:nvPr/>
        </p:nvGrpSpPr>
        <p:grpSpPr>
          <a:xfrm>
            <a:off x="1289375" y="1130150"/>
            <a:ext cx="2596075" cy="1662025"/>
            <a:chOff x="222575" y="1130150"/>
            <a:chExt cx="2596075" cy="1662025"/>
          </a:xfrm>
        </p:grpSpPr>
        <p:sp>
          <p:nvSpPr>
            <p:cNvPr id="658" name="Google Shape;658;p85"/>
            <p:cNvSpPr/>
            <p:nvPr/>
          </p:nvSpPr>
          <p:spPr>
            <a:xfrm>
              <a:off x="324750" y="1441875"/>
              <a:ext cx="2493900" cy="13503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85"/>
            <p:cNvSpPr txBox="1"/>
            <p:nvPr/>
          </p:nvSpPr>
          <p:spPr>
            <a:xfrm>
              <a:off x="222575" y="1130150"/>
              <a:ext cx="19743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Our focus</a:t>
              </a:r>
              <a:endParaRPr>
                <a:solidFill>
                  <a:srgbClr val="FF0000"/>
                </a:solidFill>
              </a:endParaRPr>
            </a:p>
          </p:txBody>
        </p:sp>
      </p:grpSp>
      <p:sp>
        <p:nvSpPr>
          <p:cNvPr id="660" name="Google Shape;660;p85"/>
          <p:cNvSpPr/>
          <p:nvPr/>
        </p:nvSpPr>
        <p:spPr>
          <a:xfrm>
            <a:off x="259300" y="1535400"/>
            <a:ext cx="886800" cy="3106200"/>
          </a:xfrm>
          <a:prstGeom prst="down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85"/>
          <p:cNvSpPr txBox="1"/>
          <p:nvPr/>
        </p:nvSpPr>
        <p:spPr>
          <a:xfrm>
            <a:off x="259300" y="744325"/>
            <a:ext cx="55788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0000"/>
                </a:solidFill>
              </a:rPr>
              <a:t>Your desired stories can impact the whole stack</a:t>
            </a:r>
            <a:endParaRPr sz="1800">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86"/>
          <p:cNvSpPr txBox="1"/>
          <p:nvPr>
            <p:ph idx="1" type="body"/>
          </p:nvPr>
        </p:nvSpPr>
        <p:spPr>
          <a:xfrm>
            <a:off x="1965960" y="240030"/>
            <a:ext cx="6702600" cy="342900"/>
          </a:xfrm>
          <a:prstGeom prst="rect">
            <a:avLst/>
          </a:prstGeom>
          <a:noFill/>
          <a:ln>
            <a:noFill/>
          </a:ln>
        </p:spPr>
        <p:txBody>
          <a:bodyPr anchorCtr="0" anchor="t" bIns="0" lIns="0" spcFirstLastPara="1" rIns="0" wrap="square" tIns="0">
            <a:noAutofit/>
          </a:bodyPr>
          <a:lstStyle/>
          <a:p>
            <a:pPr indent="-190500" lvl="0" marL="190500" marR="0" rtl="0" algn="l">
              <a:spcBef>
                <a:spcPts val="0"/>
              </a:spcBef>
              <a:spcAft>
                <a:spcPts val="0"/>
              </a:spcAft>
              <a:buClr>
                <a:srgbClr val="575651"/>
              </a:buClr>
              <a:buFont typeface="Arial"/>
              <a:buNone/>
            </a:pPr>
            <a:r>
              <a:rPr b="0" i="0" lang="en" sz="2400" u="none" cap="none" strike="noStrike">
                <a:solidFill>
                  <a:srgbClr val="575651"/>
                </a:solidFill>
                <a:latin typeface="Georgia"/>
                <a:ea typeface="Georgia"/>
                <a:cs typeface="Georgia"/>
                <a:sym typeface="Georgia"/>
              </a:rPr>
              <a:t>Creative Matrix</a:t>
            </a:r>
            <a:endParaRPr b="0" i="0" sz="2400" u="none" cap="none" strike="noStrike">
              <a:solidFill>
                <a:srgbClr val="575651"/>
              </a:solidFill>
              <a:latin typeface="Georgia"/>
              <a:ea typeface="Georgia"/>
              <a:cs typeface="Georgia"/>
              <a:sym typeface="Georgia"/>
            </a:endParaRPr>
          </a:p>
        </p:txBody>
      </p:sp>
      <p:sp>
        <p:nvSpPr>
          <p:cNvPr id="667" name="Google Shape;667;p86"/>
          <p:cNvSpPr txBox="1"/>
          <p:nvPr>
            <p:ph idx="2" type="body"/>
          </p:nvPr>
        </p:nvSpPr>
        <p:spPr>
          <a:xfrm>
            <a:off x="1981200" y="1314450"/>
            <a:ext cx="6705600" cy="3044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accent3"/>
              </a:buClr>
              <a:buFont typeface="Arial"/>
              <a:buNone/>
            </a:pPr>
            <a:r>
              <a:rPr b="0" i="0" lang="en" sz="4200" u="none" cap="none" strike="noStrike">
                <a:solidFill>
                  <a:schemeClr val="accent3"/>
                </a:solidFill>
                <a:latin typeface="Georgia"/>
                <a:ea typeface="Georgia"/>
                <a:cs typeface="Georgia"/>
                <a:sym typeface="Georgia"/>
              </a:rPr>
              <a:t>A format for sparking new ideas at the intersections of distinct categories</a:t>
            </a:r>
            <a:endParaRPr b="0" i="0" sz="4200" u="none" cap="none" strike="noStrike">
              <a:solidFill>
                <a:schemeClr val="accent3"/>
              </a:solidFill>
              <a:latin typeface="Georgia"/>
              <a:ea typeface="Georgia"/>
              <a:cs typeface="Georgia"/>
              <a:sym typeface="Georgia"/>
            </a:endParaRPr>
          </a:p>
        </p:txBody>
      </p:sp>
      <p:sp>
        <p:nvSpPr>
          <p:cNvPr id="668" name="Google Shape;668;p86"/>
          <p:cNvSpPr txBox="1"/>
          <p:nvPr>
            <p:ph idx="3" type="body"/>
          </p:nvPr>
        </p:nvSpPr>
        <p:spPr>
          <a:xfrm>
            <a:off x="1981200" y="171450"/>
            <a:ext cx="6702600" cy="114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1859B"/>
              </a:buClr>
              <a:buFont typeface="Arial"/>
              <a:buNone/>
            </a:pPr>
            <a:r>
              <a:rPr b="1" i="0" lang="en" sz="800" u="none" cap="none" strike="noStrike">
                <a:solidFill>
                  <a:srgbClr val="31859B"/>
                </a:solidFill>
                <a:latin typeface="Arial"/>
                <a:ea typeface="Arial"/>
                <a:cs typeface="Arial"/>
                <a:sym typeface="Arial"/>
              </a:rPr>
              <a:t>CONCEPT IDEATION</a:t>
            </a:r>
            <a:endParaRPr/>
          </a:p>
          <a:p>
            <a:pPr indent="0" lvl="0" marL="0" marR="0" rtl="0" algn="l">
              <a:spcBef>
                <a:spcPts val="0"/>
              </a:spcBef>
              <a:spcAft>
                <a:spcPts val="0"/>
              </a:spcAft>
              <a:buClr>
                <a:srgbClr val="31859B"/>
              </a:buClr>
              <a:buFont typeface="Arial"/>
              <a:buNone/>
            </a:pPr>
            <a:r>
              <a:t/>
            </a:r>
            <a:endParaRPr b="1" i="0" sz="800" u="none" cap="none" strike="noStrike">
              <a:solidFill>
                <a:srgbClr val="31859B"/>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pic>
        <p:nvPicPr>
          <p:cNvPr descr="Creative_Matrix_7x10_144dpi.jpg" id="674" name="Google Shape;674;p87"/>
          <p:cNvPicPr preferRelativeResize="0"/>
          <p:nvPr>
            <p:ph idx="2" type="pic"/>
          </p:nvPr>
        </p:nvPicPr>
        <p:blipFill rotWithShape="1">
          <a:blip r:embed="rId3">
            <a:alphaModFix/>
          </a:blip>
          <a:srcRect b="0" l="0" r="0" t="0"/>
          <a:stretch/>
        </p:blipFill>
        <p:spPr>
          <a:xfrm>
            <a:off x="0" y="0"/>
            <a:ext cx="9144000" cy="4800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Google Shape;679;p88"/>
          <p:cNvSpPr txBox="1"/>
          <p:nvPr>
            <p:ph idx="1" type="body"/>
          </p:nvPr>
        </p:nvSpPr>
        <p:spPr>
          <a:xfrm>
            <a:off x="1965960" y="240030"/>
            <a:ext cx="6702600" cy="342900"/>
          </a:xfrm>
          <a:prstGeom prst="rect">
            <a:avLst/>
          </a:prstGeom>
          <a:noFill/>
          <a:ln>
            <a:noFill/>
          </a:ln>
        </p:spPr>
        <p:txBody>
          <a:bodyPr anchorCtr="0" anchor="t" bIns="0" lIns="0" spcFirstLastPara="1" rIns="0" wrap="square" tIns="0">
            <a:noAutofit/>
          </a:bodyPr>
          <a:lstStyle/>
          <a:p>
            <a:pPr indent="-190500" lvl="0" marL="190500" marR="0" rtl="0" algn="l">
              <a:spcBef>
                <a:spcPts val="0"/>
              </a:spcBef>
              <a:spcAft>
                <a:spcPts val="0"/>
              </a:spcAft>
              <a:buClr>
                <a:srgbClr val="575651"/>
              </a:buClr>
              <a:buFont typeface="Arial"/>
              <a:buNone/>
            </a:pPr>
            <a:r>
              <a:rPr b="0" i="0" lang="en" sz="2400" u="none" cap="none" strike="noStrike">
                <a:solidFill>
                  <a:srgbClr val="575651"/>
                </a:solidFill>
                <a:latin typeface="Georgia"/>
                <a:ea typeface="Georgia"/>
                <a:cs typeface="Georgia"/>
                <a:sym typeface="Georgia"/>
              </a:rPr>
              <a:t>Creative Matrix</a:t>
            </a:r>
            <a:endParaRPr/>
          </a:p>
          <a:p>
            <a:pPr indent="-190500" lvl="0" marL="190500" marR="0" rtl="0" algn="l">
              <a:spcBef>
                <a:spcPts val="1125"/>
              </a:spcBef>
              <a:spcAft>
                <a:spcPts val="0"/>
              </a:spcAft>
              <a:buClr>
                <a:srgbClr val="575651"/>
              </a:buClr>
              <a:buFont typeface="Arial"/>
              <a:buNone/>
            </a:pPr>
            <a:r>
              <a:t/>
            </a:r>
            <a:endParaRPr b="0" i="0" sz="2400" u="none" cap="none" strike="noStrike">
              <a:solidFill>
                <a:srgbClr val="575651"/>
              </a:solidFill>
              <a:latin typeface="Georgia"/>
              <a:ea typeface="Georgia"/>
              <a:cs typeface="Georgia"/>
              <a:sym typeface="Georgia"/>
            </a:endParaRPr>
          </a:p>
        </p:txBody>
      </p:sp>
      <p:sp>
        <p:nvSpPr>
          <p:cNvPr id="680" name="Google Shape;680;p88"/>
          <p:cNvSpPr txBox="1"/>
          <p:nvPr>
            <p:ph idx="2" type="body"/>
          </p:nvPr>
        </p:nvSpPr>
        <p:spPr>
          <a:xfrm>
            <a:off x="1752600" y="1428750"/>
            <a:ext cx="6934200" cy="1600200"/>
          </a:xfrm>
          <a:prstGeom prst="rect">
            <a:avLst/>
          </a:prstGeom>
          <a:noFill/>
          <a:ln>
            <a:noFill/>
          </a:ln>
        </p:spPr>
        <p:txBody>
          <a:bodyPr anchorCtr="0" anchor="t" bIns="0" lIns="0" spcFirstLastPara="1" rIns="0" wrap="square" tIns="0">
            <a:noAutofit/>
          </a:bodyPr>
          <a:lstStyle/>
          <a:p>
            <a:pPr indent="-190500" lvl="0" marL="190500" marR="0" rtl="0" algn="l">
              <a:spcBef>
                <a:spcPts val="0"/>
              </a:spcBef>
              <a:spcAft>
                <a:spcPts val="0"/>
              </a:spcAft>
              <a:buClr>
                <a:srgbClr val="FFFFFF"/>
              </a:buClr>
              <a:buSzPts val="1800"/>
              <a:buFont typeface="Arial"/>
              <a:buChar char="•"/>
            </a:pPr>
            <a:r>
              <a:rPr b="0" i="0" lang="en" sz="2400" u="none" cap="none" strike="noStrike">
                <a:solidFill>
                  <a:srgbClr val="FFFFFF"/>
                </a:solidFill>
                <a:latin typeface="Georgia"/>
                <a:ea typeface="Georgia"/>
                <a:cs typeface="Georgia"/>
                <a:sym typeface="Georgia"/>
              </a:rPr>
              <a:t>Helps you generate a large number of ideas</a:t>
            </a:r>
            <a:endParaRPr/>
          </a:p>
          <a:p>
            <a:pPr indent="-190500" lvl="0" marL="190500" marR="0" rtl="0" algn="l">
              <a:spcBef>
                <a:spcPts val="1125"/>
              </a:spcBef>
              <a:spcAft>
                <a:spcPts val="0"/>
              </a:spcAft>
              <a:buClr>
                <a:srgbClr val="FFFFFF"/>
              </a:buClr>
              <a:buSzPts val="1800"/>
              <a:buFont typeface="Arial"/>
              <a:buChar char="•"/>
            </a:pPr>
            <a:r>
              <a:rPr b="0" i="0" lang="en" sz="2400" u="none" cap="none" strike="noStrike">
                <a:solidFill>
                  <a:srgbClr val="FFFFFF"/>
                </a:solidFill>
                <a:latin typeface="Georgia"/>
                <a:ea typeface="Georgia"/>
                <a:cs typeface="Georgia"/>
                <a:sym typeface="Georgia"/>
              </a:rPr>
              <a:t>Promotes divergent thinking</a:t>
            </a:r>
            <a:endParaRPr/>
          </a:p>
          <a:p>
            <a:pPr indent="-190500" lvl="0" marL="190500" marR="0" rtl="0" algn="l">
              <a:spcBef>
                <a:spcPts val="1125"/>
              </a:spcBef>
              <a:spcAft>
                <a:spcPts val="0"/>
              </a:spcAft>
              <a:buClr>
                <a:srgbClr val="FFFFFF"/>
              </a:buClr>
              <a:buSzPts val="1800"/>
              <a:buFont typeface="Arial"/>
              <a:buChar char="•"/>
            </a:pPr>
            <a:r>
              <a:rPr b="0" i="0" lang="en" sz="2400" u="none" cap="none" strike="noStrike">
                <a:solidFill>
                  <a:srgbClr val="FFFFFF"/>
                </a:solidFill>
                <a:latin typeface="Georgia"/>
                <a:ea typeface="Georgia"/>
                <a:cs typeface="Georgia"/>
                <a:sym typeface="Georgia"/>
              </a:rPr>
              <a:t>Helps you think of new and unusual ideas </a:t>
            </a:r>
            <a:endParaRPr/>
          </a:p>
          <a:p>
            <a:pPr indent="-190500" lvl="0" marL="190500" marR="0" rtl="0" algn="l">
              <a:spcBef>
                <a:spcPts val="1125"/>
              </a:spcBef>
              <a:spcAft>
                <a:spcPts val="0"/>
              </a:spcAft>
              <a:buClr>
                <a:srgbClr val="FFFFFF"/>
              </a:buClr>
              <a:buSzPts val="1800"/>
              <a:buFont typeface="Arial"/>
              <a:buChar char="•"/>
            </a:pPr>
            <a:r>
              <a:rPr b="0" i="0" lang="en" sz="2400" u="none" cap="none" strike="noStrike">
                <a:solidFill>
                  <a:srgbClr val="FFFFFF"/>
                </a:solidFill>
                <a:latin typeface="Georgia"/>
                <a:ea typeface="Georgia"/>
                <a:cs typeface="Georgia"/>
                <a:sym typeface="Georgia"/>
              </a:rPr>
              <a:t>Invites input from all team members</a:t>
            </a:r>
            <a:endParaRPr b="0" i="0" sz="2400" u="none" cap="none" strike="noStrike">
              <a:solidFill>
                <a:srgbClr val="FFFFFF"/>
              </a:solidFill>
              <a:latin typeface="Georgia"/>
              <a:ea typeface="Georgia"/>
              <a:cs typeface="Georgia"/>
              <a:sym typeface="Georgia"/>
            </a:endParaRPr>
          </a:p>
        </p:txBody>
      </p:sp>
      <p:sp>
        <p:nvSpPr>
          <p:cNvPr id="681" name="Google Shape;681;p88"/>
          <p:cNvSpPr txBox="1"/>
          <p:nvPr>
            <p:ph idx="3" type="body"/>
          </p:nvPr>
        </p:nvSpPr>
        <p:spPr>
          <a:xfrm>
            <a:off x="1981200" y="171450"/>
            <a:ext cx="6702600" cy="114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31859B"/>
              </a:buClr>
              <a:buFont typeface="Arial"/>
              <a:buNone/>
            </a:pPr>
            <a:r>
              <a:rPr b="1" i="0" lang="en" sz="800" u="none" cap="none" strike="noStrike">
                <a:solidFill>
                  <a:srgbClr val="31859B"/>
                </a:solidFill>
                <a:latin typeface="Arial"/>
                <a:ea typeface="Arial"/>
                <a:cs typeface="Arial"/>
                <a:sym typeface="Arial"/>
              </a:rPr>
              <a:t>CONCEPT IDEATION</a:t>
            </a:r>
            <a:endParaRPr/>
          </a:p>
          <a:p>
            <a:pPr indent="0" lvl="0" marL="0" marR="0" rtl="0" algn="l">
              <a:spcBef>
                <a:spcPts val="0"/>
              </a:spcBef>
              <a:spcAft>
                <a:spcPts val="0"/>
              </a:spcAft>
              <a:buClr>
                <a:srgbClr val="31859B"/>
              </a:buClr>
              <a:buFont typeface="Arial"/>
              <a:buNone/>
            </a:pPr>
            <a:r>
              <a:t/>
            </a:r>
            <a:endParaRPr b="1" i="0" sz="800" u="none" cap="none" strike="noStrike">
              <a:solidFill>
                <a:srgbClr val="31859B"/>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89"/>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2: Data Story Ideation</a:t>
            </a:r>
            <a:endParaRPr/>
          </a:p>
        </p:txBody>
      </p:sp>
      <p:pic>
        <p:nvPicPr>
          <p:cNvPr id="687" name="Google Shape;687;p89"/>
          <p:cNvPicPr preferRelativeResize="0"/>
          <p:nvPr/>
        </p:nvPicPr>
        <p:blipFill>
          <a:blip r:embed="rId3">
            <a:alphaModFix/>
          </a:blip>
          <a:stretch>
            <a:fillRect/>
          </a:stretch>
        </p:blipFill>
        <p:spPr>
          <a:xfrm>
            <a:off x="3051122" y="770975"/>
            <a:ext cx="5982701" cy="4291599"/>
          </a:xfrm>
          <a:prstGeom prst="rect">
            <a:avLst/>
          </a:prstGeom>
          <a:noFill/>
          <a:ln cap="flat" cmpd="sng" w="9525">
            <a:solidFill>
              <a:schemeClr val="dk2"/>
            </a:solidFill>
            <a:prstDash val="solid"/>
            <a:round/>
            <a:headEnd len="sm" w="sm" type="none"/>
            <a:tailEnd len="sm" w="sm" type="none"/>
          </a:ln>
        </p:spPr>
      </p:pic>
      <p:sp>
        <p:nvSpPr>
          <p:cNvPr id="688" name="Google Shape;688;p89"/>
          <p:cNvSpPr txBox="1"/>
          <p:nvPr>
            <p:ph idx="1" type="body"/>
          </p:nvPr>
        </p:nvSpPr>
        <p:spPr>
          <a:xfrm>
            <a:off x="179775" y="907675"/>
            <a:ext cx="2925000" cy="401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How might we... </a:t>
            </a:r>
            <a:endParaRPr/>
          </a:p>
          <a:p>
            <a:pPr indent="0" lvl="0" marL="0" rtl="0" algn="l">
              <a:spcBef>
                <a:spcPts val="600"/>
              </a:spcBef>
              <a:spcAft>
                <a:spcPts val="0"/>
              </a:spcAft>
              <a:buNone/>
            </a:pPr>
            <a:r>
              <a:rPr lang="en" sz="2400"/>
              <a:t>improve awareness</a:t>
            </a:r>
            <a:endParaRPr sz="2400"/>
          </a:p>
          <a:p>
            <a:pPr indent="0" lvl="0" marL="0" rtl="0" algn="l">
              <a:spcBef>
                <a:spcPts val="600"/>
              </a:spcBef>
              <a:spcAft>
                <a:spcPts val="0"/>
              </a:spcAft>
              <a:buNone/>
            </a:pPr>
            <a:r>
              <a:rPr lang="en" sz="2400"/>
              <a:t>improve lives</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90"/>
          <p:cNvSpPr txBox="1"/>
          <p:nvPr>
            <p:ph idx="1" type="body"/>
          </p:nvPr>
        </p:nvSpPr>
        <p:spPr>
          <a:xfrm>
            <a:off x="548675" y="0"/>
            <a:ext cx="8137800" cy="758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solidFill>
                  <a:srgbClr val="666666"/>
                </a:solidFill>
              </a:rPr>
              <a:t>Guiding Principles of Data UX</a:t>
            </a:r>
            <a:endParaRPr sz="3600">
              <a:solidFill>
                <a:srgbClr val="666666"/>
              </a:solidFill>
            </a:endParaRPr>
          </a:p>
          <a:p>
            <a:pPr indent="0" lvl="0" marL="0" marR="0" rtl="0" algn="l">
              <a:lnSpc>
                <a:spcPct val="100000"/>
              </a:lnSpc>
              <a:spcBef>
                <a:spcPts val="600"/>
              </a:spcBef>
              <a:spcAft>
                <a:spcPts val="0"/>
              </a:spcAft>
              <a:buNone/>
            </a:pPr>
            <a:r>
              <a:t/>
            </a:r>
            <a:endParaRPr sz="1800"/>
          </a:p>
        </p:txBody>
      </p:sp>
      <p:sp>
        <p:nvSpPr>
          <p:cNvPr id="694" name="Google Shape;694;p90"/>
          <p:cNvSpPr txBox="1"/>
          <p:nvPr/>
        </p:nvSpPr>
        <p:spPr>
          <a:xfrm>
            <a:off x="624875" y="887400"/>
            <a:ext cx="939900" cy="75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rgbClr val="34343F"/>
                </a:solidFill>
                <a:highlight>
                  <a:srgbClr val="FFFFFF"/>
                </a:highlight>
              </a:rPr>
              <a:t>🔎</a:t>
            </a:r>
            <a:endParaRPr sz="4800"/>
          </a:p>
        </p:txBody>
      </p:sp>
      <p:sp>
        <p:nvSpPr>
          <p:cNvPr id="695" name="Google Shape;695;p90"/>
          <p:cNvSpPr txBox="1"/>
          <p:nvPr/>
        </p:nvSpPr>
        <p:spPr>
          <a:xfrm>
            <a:off x="1424500" y="1982700"/>
            <a:ext cx="7379700" cy="26820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lang="en" sz="3000">
                <a:solidFill>
                  <a:schemeClr val="dk1"/>
                </a:solidFill>
              </a:rPr>
              <a:t>Meet People where they are</a:t>
            </a:r>
            <a:endParaRPr sz="3000">
              <a:solidFill>
                <a:schemeClr val="dk1"/>
              </a:solidFill>
            </a:endParaRPr>
          </a:p>
          <a:p>
            <a:pPr indent="0" lvl="0" marL="457200" rtl="0" algn="l">
              <a:spcBef>
                <a:spcPts val="480"/>
              </a:spcBef>
              <a:spcAft>
                <a:spcPts val="0"/>
              </a:spcAft>
              <a:buNone/>
            </a:pPr>
            <a:r>
              <a:rPr lang="en" sz="1800">
                <a:solidFill>
                  <a:schemeClr val="dk1"/>
                </a:solidFill>
              </a:rPr>
              <a:t>Embedded Insights (Raleigh Web, 3rd Party Apps)</a:t>
            </a:r>
            <a:endParaRPr sz="1800">
              <a:solidFill>
                <a:schemeClr val="dk1"/>
              </a:solidFill>
            </a:endParaRPr>
          </a:p>
          <a:p>
            <a:pPr indent="0" lvl="0" marL="457200" rtl="0" algn="l">
              <a:spcBef>
                <a:spcPts val="480"/>
              </a:spcBef>
              <a:spcAft>
                <a:spcPts val="0"/>
              </a:spcAft>
              <a:buNone/>
            </a:pPr>
            <a:r>
              <a:rPr lang="en" sz="1800">
                <a:solidFill>
                  <a:schemeClr val="dk1"/>
                </a:solidFill>
              </a:rPr>
              <a:t>Smart Alerting</a:t>
            </a:r>
            <a:endParaRPr sz="1800">
              <a:solidFill>
                <a:schemeClr val="dk1"/>
              </a:solidFill>
            </a:endParaRPr>
          </a:p>
          <a:p>
            <a:pPr indent="0" lvl="0" marL="457200" rtl="0" algn="l">
              <a:spcBef>
                <a:spcPts val="480"/>
              </a:spcBef>
              <a:spcAft>
                <a:spcPts val="0"/>
              </a:spcAft>
              <a:buNone/>
            </a:pPr>
            <a:r>
              <a:t/>
            </a:r>
            <a:endParaRPr sz="900">
              <a:solidFill>
                <a:schemeClr val="dk1"/>
              </a:solidFill>
            </a:endParaRPr>
          </a:p>
          <a:p>
            <a:pPr indent="0" lvl="0" marL="0" rtl="0" algn="l">
              <a:spcBef>
                <a:spcPts val="600"/>
              </a:spcBef>
              <a:spcAft>
                <a:spcPts val="0"/>
              </a:spcAft>
              <a:buNone/>
            </a:pPr>
            <a:r>
              <a:rPr lang="en" sz="3000">
                <a:solidFill>
                  <a:schemeClr val="dk1"/>
                </a:solidFill>
              </a:rPr>
              <a:t>Tell Stories around Strategic Themes</a:t>
            </a:r>
            <a:endParaRPr sz="3000">
              <a:solidFill>
                <a:schemeClr val="dk1"/>
              </a:solidFill>
            </a:endParaRPr>
          </a:p>
          <a:p>
            <a:pPr indent="0" lvl="0" marL="457200" rtl="0" algn="l">
              <a:spcBef>
                <a:spcPts val="480"/>
              </a:spcBef>
              <a:spcAft>
                <a:spcPts val="0"/>
              </a:spcAft>
              <a:buNone/>
            </a:pPr>
            <a:r>
              <a:rPr lang="en" sz="1800">
                <a:solidFill>
                  <a:schemeClr val="dk1"/>
                </a:solidFill>
              </a:rPr>
              <a:t>Operating / Capital Budget </a:t>
            </a:r>
            <a:endParaRPr sz="1800">
              <a:solidFill>
                <a:schemeClr val="dk1"/>
              </a:solidFill>
            </a:endParaRPr>
          </a:p>
          <a:p>
            <a:pPr indent="0" lvl="0" marL="457200" rtl="0" algn="l">
              <a:spcBef>
                <a:spcPts val="480"/>
              </a:spcBef>
              <a:spcAft>
                <a:spcPts val="0"/>
              </a:spcAft>
              <a:buNone/>
            </a:pPr>
            <a:r>
              <a:rPr lang="en" sz="1800">
                <a:solidFill>
                  <a:schemeClr val="dk1"/>
                </a:solidFill>
              </a:rPr>
              <a:t>Strategic Plan</a:t>
            </a:r>
            <a:endParaRPr sz="1800">
              <a:solidFill>
                <a:schemeClr val="dk1"/>
              </a:solidFill>
            </a:endParaRPr>
          </a:p>
          <a:p>
            <a:pPr indent="0" lvl="0" marL="457200" rtl="0" algn="l">
              <a:spcBef>
                <a:spcPts val="480"/>
              </a:spcBef>
              <a:spcAft>
                <a:spcPts val="0"/>
              </a:spcAft>
              <a:buNone/>
            </a:pPr>
            <a:r>
              <a:rPr lang="en" sz="1800">
                <a:solidFill>
                  <a:schemeClr val="dk1"/>
                </a:solidFill>
              </a:rPr>
              <a:t>Affordable Housing</a:t>
            </a:r>
            <a:endParaRPr sz="1800">
              <a:solidFill>
                <a:schemeClr val="dk1"/>
              </a:solidFill>
            </a:endParaRPr>
          </a:p>
          <a:p>
            <a:pPr indent="0" lvl="0" marL="457200" rtl="0" algn="l">
              <a:spcBef>
                <a:spcPts val="480"/>
              </a:spcBef>
              <a:spcAft>
                <a:spcPts val="0"/>
              </a:spcAft>
              <a:buNone/>
            </a:pPr>
            <a:r>
              <a:rPr lang="en" sz="1800">
                <a:solidFill>
                  <a:schemeClr val="dk1"/>
                </a:solidFill>
              </a:rPr>
              <a:t>Planning Process</a:t>
            </a:r>
            <a:endParaRPr sz="1800">
              <a:solidFill>
                <a:schemeClr val="dk1"/>
              </a:solidFill>
            </a:endParaRPr>
          </a:p>
        </p:txBody>
      </p:sp>
      <p:sp>
        <p:nvSpPr>
          <p:cNvPr id="696" name="Google Shape;696;p90"/>
          <p:cNvSpPr txBox="1"/>
          <p:nvPr/>
        </p:nvSpPr>
        <p:spPr>
          <a:xfrm>
            <a:off x="1500700" y="1044550"/>
            <a:ext cx="4711500" cy="5022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lang="en" sz="3000">
                <a:solidFill>
                  <a:schemeClr val="dk1"/>
                </a:solidFill>
              </a:rPr>
              <a:t>Search First, Search Once </a:t>
            </a:r>
            <a:endParaRPr sz="3000">
              <a:solidFill>
                <a:schemeClr val="dk1"/>
              </a:solidFill>
            </a:endParaRPr>
          </a:p>
        </p:txBody>
      </p:sp>
      <p:pic>
        <p:nvPicPr>
          <p:cNvPr id="697" name="Google Shape;697;p90"/>
          <p:cNvPicPr preferRelativeResize="0"/>
          <p:nvPr/>
        </p:nvPicPr>
        <p:blipFill>
          <a:blip r:embed="rId3">
            <a:alphaModFix/>
          </a:blip>
          <a:stretch>
            <a:fillRect/>
          </a:stretch>
        </p:blipFill>
        <p:spPr>
          <a:xfrm>
            <a:off x="671313" y="3155175"/>
            <a:ext cx="553875" cy="553875"/>
          </a:xfrm>
          <a:prstGeom prst="rect">
            <a:avLst/>
          </a:prstGeom>
          <a:noFill/>
          <a:ln>
            <a:noFill/>
          </a:ln>
        </p:spPr>
      </p:pic>
      <p:pic>
        <p:nvPicPr>
          <p:cNvPr id="698" name="Google Shape;698;p90"/>
          <p:cNvPicPr preferRelativeResize="0"/>
          <p:nvPr/>
        </p:nvPicPr>
        <p:blipFill>
          <a:blip r:embed="rId4">
            <a:alphaModFix/>
          </a:blip>
          <a:stretch>
            <a:fillRect/>
          </a:stretch>
        </p:blipFill>
        <p:spPr>
          <a:xfrm rot="462266">
            <a:off x="691712" y="1922493"/>
            <a:ext cx="578126" cy="5781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55"/>
          <p:cNvSpPr/>
          <p:nvPr/>
        </p:nvSpPr>
        <p:spPr>
          <a:xfrm>
            <a:off x="1663900" y="1959250"/>
            <a:ext cx="5803200" cy="19806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5"/>
          <p:cNvSpPr txBox="1"/>
          <p:nvPr/>
        </p:nvSpPr>
        <p:spPr>
          <a:xfrm>
            <a:off x="995200" y="321865"/>
            <a:ext cx="7714500" cy="110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4800">
                <a:solidFill>
                  <a:srgbClr val="757070"/>
                </a:solidFill>
                <a:latin typeface="Calibri"/>
                <a:ea typeface="Calibri"/>
                <a:cs typeface="Calibri"/>
                <a:sym typeface="Calibri"/>
              </a:rPr>
              <a:t>Vision for </a:t>
            </a:r>
            <a:endParaRPr sz="4800"/>
          </a:p>
        </p:txBody>
      </p:sp>
      <p:sp>
        <p:nvSpPr>
          <p:cNvPr id="295" name="Google Shape;295;p55"/>
          <p:cNvSpPr txBox="1"/>
          <p:nvPr/>
        </p:nvSpPr>
        <p:spPr>
          <a:xfrm>
            <a:off x="642300" y="1166670"/>
            <a:ext cx="7896000" cy="52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999999"/>
                </a:solidFill>
              </a:rPr>
              <a:t>Raleigh. By the people, for the people.</a:t>
            </a:r>
            <a:endParaRPr>
              <a:solidFill>
                <a:srgbClr val="999999"/>
              </a:solidFill>
            </a:endParaRPr>
          </a:p>
        </p:txBody>
      </p:sp>
      <p:sp>
        <p:nvSpPr>
          <p:cNvPr id="296" name="Google Shape;296;p55"/>
          <p:cNvSpPr txBox="1"/>
          <p:nvPr/>
        </p:nvSpPr>
        <p:spPr>
          <a:xfrm>
            <a:off x="1462450" y="3973650"/>
            <a:ext cx="6201600" cy="9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t>through open data, </a:t>
            </a:r>
            <a:r>
              <a:rPr i="1" lang="en" sz="1800">
                <a:solidFill>
                  <a:schemeClr val="dk1"/>
                </a:solidFill>
              </a:rPr>
              <a:t>analytics, </a:t>
            </a:r>
            <a:r>
              <a:rPr i="1" lang="en" sz="1800"/>
              <a:t>visualizations, real-time updates, new technologies and issue-driven partnerships.</a:t>
            </a:r>
            <a:endParaRPr i="1" sz="1800"/>
          </a:p>
        </p:txBody>
      </p:sp>
      <p:pic>
        <p:nvPicPr>
          <p:cNvPr descr="OpenRaleighlogo.png" id="297" name="Google Shape;297;p55"/>
          <p:cNvPicPr preferRelativeResize="0"/>
          <p:nvPr/>
        </p:nvPicPr>
        <p:blipFill>
          <a:blip r:embed="rId3">
            <a:alphaModFix/>
          </a:blip>
          <a:stretch>
            <a:fillRect/>
          </a:stretch>
        </p:blipFill>
        <p:spPr>
          <a:xfrm>
            <a:off x="3697225" y="140600"/>
            <a:ext cx="4484541" cy="1107900"/>
          </a:xfrm>
          <a:prstGeom prst="rect">
            <a:avLst/>
          </a:prstGeom>
          <a:noFill/>
          <a:ln>
            <a:noFill/>
          </a:ln>
        </p:spPr>
      </p:pic>
      <p:sp>
        <p:nvSpPr>
          <p:cNvPr id="298" name="Google Shape;298;p55"/>
          <p:cNvSpPr txBox="1"/>
          <p:nvPr/>
        </p:nvSpPr>
        <p:spPr>
          <a:xfrm>
            <a:off x="1688550" y="1926150"/>
            <a:ext cx="5803200" cy="19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latin typeface="Calibri"/>
                <a:ea typeface="Calibri"/>
                <a:cs typeface="Calibri"/>
                <a:sym typeface="Calibri"/>
              </a:rPr>
              <a:t>Make </a:t>
            </a:r>
            <a:r>
              <a:rPr b="1" lang="en" sz="3000">
                <a:solidFill>
                  <a:schemeClr val="dk1"/>
                </a:solidFill>
                <a:latin typeface="Calibri"/>
                <a:ea typeface="Calibri"/>
                <a:cs typeface="Calibri"/>
                <a:sym typeface="Calibri"/>
              </a:rPr>
              <a:t>trusted data flow </a:t>
            </a:r>
            <a:r>
              <a:rPr lang="en" sz="3000">
                <a:solidFill>
                  <a:schemeClr val="dk1"/>
                </a:solidFill>
                <a:latin typeface="Calibri"/>
                <a:ea typeface="Calibri"/>
                <a:cs typeface="Calibri"/>
                <a:sym typeface="Calibri"/>
              </a:rPr>
              <a:t>within the city and to citizens to enable 21</a:t>
            </a:r>
            <a:r>
              <a:rPr baseline="30000" lang="en" sz="3000">
                <a:solidFill>
                  <a:schemeClr val="dk1"/>
                </a:solidFill>
                <a:latin typeface="Calibri"/>
                <a:ea typeface="Calibri"/>
                <a:cs typeface="Calibri"/>
                <a:sym typeface="Calibri"/>
              </a:rPr>
              <a:t>st</a:t>
            </a:r>
            <a:r>
              <a:rPr lang="en" sz="3000">
                <a:solidFill>
                  <a:schemeClr val="dk1"/>
                </a:solidFill>
                <a:latin typeface="Calibri"/>
                <a:ea typeface="Calibri"/>
                <a:cs typeface="Calibri"/>
                <a:sym typeface="Calibri"/>
              </a:rPr>
              <a:t> century digital services and democratic empowerment.</a:t>
            </a:r>
            <a:endParaRPr sz="3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91"/>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Archetypal Stories</a:t>
            </a:r>
            <a:endParaRPr/>
          </a:p>
        </p:txBody>
      </p:sp>
      <p:graphicFrame>
        <p:nvGraphicFramePr>
          <p:cNvPr id="704" name="Google Shape;704;p91"/>
          <p:cNvGraphicFramePr/>
          <p:nvPr/>
        </p:nvGraphicFramePr>
        <p:xfrm>
          <a:off x="446750" y="997250"/>
          <a:ext cx="3000000" cy="3000000"/>
        </p:xfrm>
        <a:graphic>
          <a:graphicData uri="http://schemas.openxmlformats.org/drawingml/2006/table">
            <a:tbl>
              <a:tblPr>
                <a:noFill/>
                <a:tableStyleId>{18AEE273-93B8-4FD8-AD71-B631DB7ED200}</a:tableStyleId>
              </a:tblPr>
              <a:tblGrid>
                <a:gridCol w="3677950"/>
                <a:gridCol w="4846900"/>
              </a:tblGrid>
              <a:tr h="289350">
                <a:tc>
                  <a:txBody>
                    <a:bodyPr>
                      <a:noAutofit/>
                    </a:bodyPr>
                    <a:lstStyle/>
                    <a:p>
                      <a:pPr indent="0" lvl="0" marL="0" rtl="0" algn="l">
                        <a:lnSpc>
                          <a:spcPct val="100000"/>
                        </a:lnSpc>
                        <a:spcBef>
                          <a:spcPts val="0"/>
                        </a:spcBef>
                        <a:spcAft>
                          <a:spcPts val="300"/>
                        </a:spcAft>
                        <a:buNone/>
                      </a:pPr>
                      <a:r>
                        <a:rPr lang="en" sz="2400">
                          <a:solidFill>
                            <a:srgbClr val="222222"/>
                          </a:solidFill>
                          <a:highlight>
                            <a:schemeClr val="lt1"/>
                          </a:highlight>
                        </a:rPr>
                        <a:t>Overcoming the Monster</a:t>
                      </a:r>
                      <a:endParaRPr/>
                    </a:p>
                  </a:txBody>
                  <a:tcPr marT="91425" marB="91425" marR="91425" marL="91425"/>
                </a:tc>
                <a:tc>
                  <a:txBody>
                    <a:bodyPr>
                      <a:noAutofit/>
                    </a:bodyPr>
                    <a:lstStyle/>
                    <a:p>
                      <a:pPr indent="0" lvl="0" marL="0" rtl="0" algn="l">
                        <a:lnSpc>
                          <a:spcPct val="100000"/>
                        </a:lnSpc>
                        <a:spcBef>
                          <a:spcPts val="0"/>
                        </a:spcBef>
                        <a:spcAft>
                          <a:spcPts val="0"/>
                        </a:spcAft>
                        <a:buNone/>
                      </a:pPr>
                      <a:r>
                        <a:rPr i="1" lang="en">
                          <a:solidFill>
                            <a:srgbClr val="0B0080"/>
                          </a:solidFill>
                          <a:uFill>
                            <a:noFill/>
                          </a:uFill>
                          <a:hlinkClick r:id="rId3"/>
                        </a:rPr>
                        <a:t>The Hunger Games</a:t>
                      </a:r>
                      <a:r>
                        <a:rPr lang="en"/>
                        <a:t>, Independence Day</a:t>
                      </a:r>
                      <a:endParaRPr/>
                    </a:p>
                  </a:txBody>
                  <a:tcPr marT="91425" marB="91425" marR="91425" marL="91425"/>
                </a:tc>
              </a:tr>
              <a:tr h="381000">
                <a:tc>
                  <a:txBody>
                    <a:bodyPr>
                      <a:noAutofit/>
                    </a:bodyPr>
                    <a:lstStyle/>
                    <a:p>
                      <a:pPr indent="0" lvl="0" marL="0" rtl="0" algn="l">
                        <a:lnSpc>
                          <a:spcPct val="100000"/>
                        </a:lnSpc>
                        <a:spcBef>
                          <a:spcPts val="0"/>
                        </a:spcBef>
                        <a:spcAft>
                          <a:spcPts val="300"/>
                        </a:spcAft>
                        <a:buNone/>
                      </a:pPr>
                      <a:r>
                        <a:rPr lang="en" sz="2400">
                          <a:solidFill>
                            <a:srgbClr val="222222"/>
                          </a:solidFill>
                          <a:highlight>
                            <a:schemeClr val="lt1"/>
                          </a:highlight>
                        </a:rPr>
                        <a:t>Apocalyptical</a:t>
                      </a:r>
                      <a:endParaRPr sz="2400">
                        <a:solidFill>
                          <a:srgbClr val="222222"/>
                        </a:solidFill>
                        <a:highlight>
                          <a:schemeClr val="lt1"/>
                        </a:highlight>
                      </a:endParaRPr>
                    </a:p>
                  </a:txBody>
                  <a:tcPr marT="91425" marB="91425" marR="91425" marL="91425"/>
                </a:tc>
                <a:tc>
                  <a:txBody>
                    <a:bodyPr>
                      <a:noAutofit/>
                    </a:bodyPr>
                    <a:lstStyle/>
                    <a:p>
                      <a:pPr indent="0" lvl="0" marL="0" rtl="0" algn="l">
                        <a:lnSpc>
                          <a:spcPct val="100000"/>
                        </a:lnSpc>
                        <a:spcBef>
                          <a:spcPts val="0"/>
                        </a:spcBef>
                        <a:spcAft>
                          <a:spcPts val="0"/>
                        </a:spcAft>
                        <a:buNone/>
                      </a:pPr>
                      <a:r>
                        <a:rPr lang="en">
                          <a:solidFill>
                            <a:srgbClr val="252525"/>
                          </a:solidFill>
                        </a:rPr>
                        <a:t>Apollo 13</a:t>
                      </a:r>
                      <a:endParaRPr>
                        <a:solidFill>
                          <a:srgbClr val="252525"/>
                        </a:solidFill>
                      </a:endParaRPr>
                    </a:p>
                  </a:txBody>
                  <a:tcPr marT="91425" marB="91425" marR="91425" marL="91425"/>
                </a:tc>
              </a:tr>
              <a:tr h="381000">
                <a:tc>
                  <a:txBody>
                    <a:bodyPr>
                      <a:noAutofit/>
                    </a:bodyPr>
                    <a:lstStyle/>
                    <a:p>
                      <a:pPr indent="0" lvl="0" marL="0" rtl="0" algn="l">
                        <a:lnSpc>
                          <a:spcPct val="100000"/>
                        </a:lnSpc>
                        <a:spcBef>
                          <a:spcPts val="0"/>
                        </a:spcBef>
                        <a:spcAft>
                          <a:spcPts val="300"/>
                        </a:spcAft>
                        <a:buNone/>
                      </a:pPr>
                      <a:r>
                        <a:rPr lang="en" sz="2400">
                          <a:solidFill>
                            <a:srgbClr val="222222"/>
                          </a:solidFill>
                          <a:highlight>
                            <a:schemeClr val="lt1"/>
                          </a:highlight>
                        </a:rPr>
                        <a:t>Rags to Riches</a:t>
                      </a:r>
                      <a:endParaRPr/>
                    </a:p>
                  </a:txBody>
                  <a:tcPr marT="91425" marB="91425" marR="91425" marL="91425"/>
                </a:tc>
                <a:tc>
                  <a:txBody>
                    <a:bodyPr>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252525"/>
                          </a:solidFill>
                        </a:rPr>
                        <a:t>Devil of Wall Street, </a:t>
                      </a:r>
                      <a:r>
                        <a:rPr i="1" lang="en">
                          <a:solidFill>
                            <a:srgbClr val="0B0080"/>
                          </a:solidFill>
                          <a:uFill>
                            <a:noFill/>
                          </a:uFill>
                          <a:hlinkClick r:id="rId4"/>
                        </a:rPr>
                        <a:t>Cinderella</a:t>
                      </a:r>
                      <a:endParaRPr/>
                    </a:p>
                  </a:txBody>
                  <a:tcPr marT="91425" marB="91425" marR="91425" marL="91425"/>
                </a:tc>
              </a:tr>
              <a:tr h="381000">
                <a:tc>
                  <a:txBody>
                    <a:bodyPr>
                      <a:noAutofit/>
                    </a:bodyPr>
                    <a:lstStyle/>
                    <a:p>
                      <a:pPr indent="0" lvl="0" marL="0" rtl="0" algn="l">
                        <a:lnSpc>
                          <a:spcPct val="100000"/>
                        </a:lnSpc>
                        <a:spcBef>
                          <a:spcPts val="0"/>
                        </a:spcBef>
                        <a:spcAft>
                          <a:spcPts val="300"/>
                        </a:spcAft>
                        <a:buNone/>
                      </a:pPr>
                      <a:r>
                        <a:rPr lang="en" sz="2400">
                          <a:solidFill>
                            <a:srgbClr val="222222"/>
                          </a:solidFill>
                          <a:highlight>
                            <a:schemeClr val="lt1"/>
                          </a:highlight>
                        </a:rPr>
                        <a:t>The Quest</a:t>
                      </a:r>
                      <a:endParaRPr/>
                    </a:p>
                  </a:txBody>
                  <a:tcPr marT="91425" marB="91425" marR="91425" marL="91425"/>
                </a:tc>
                <a:tc>
                  <a:txBody>
                    <a:bodyPr>
                      <a:noAutofit/>
                    </a:bodyPr>
                    <a:lstStyle/>
                    <a:p>
                      <a:pPr indent="0" lvl="0" marL="0" rtl="0" algn="l">
                        <a:lnSpc>
                          <a:spcPct val="100000"/>
                        </a:lnSpc>
                        <a:spcBef>
                          <a:spcPts val="0"/>
                        </a:spcBef>
                        <a:spcAft>
                          <a:spcPts val="0"/>
                        </a:spcAft>
                        <a:buClr>
                          <a:schemeClr val="dk1"/>
                        </a:buClr>
                        <a:buSzPts val="1100"/>
                        <a:buFont typeface="Arial"/>
                        <a:buNone/>
                      </a:pPr>
                      <a:r>
                        <a:rPr i="1" lang="en">
                          <a:solidFill>
                            <a:srgbClr val="0B0080"/>
                          </a:solidFill>
                          <a:uFill>
                            <a:noFill/>
                          </a:uFill>
                          <a:hlinkClick r:id="rId5"/>
                        </a:rPr>
                        <a:t>Indiana Jones</a:t>
                      </a:r>
                      <a:r>
                        <a:rPr lang="en">
                          <a:solidFill>
                            <a:srgbClr val="252525"/>
                          </a:solidFill>
                        </a:rPr>
                        <a:t>, Lord of Rings</a:t>
                      </a:r>
                      <a:endParaRPr/>
                    </a:p>
                  </a:txBody>
                  <a:tcPr marT="91425" marB="91425" marR="91425" marL="91425"/>
                </a:tc>
              </a:tr>
              <a:tr h="381000">
                <a:tc>
                  <a:txBody>
                    <a:bodyPr>
                      <a:noAutofit/>
                    </a:bodyPr>
                    <a:lstStyle/>
                    <a:p>
                      <a:pPr indent="0" lvl="0" marL="0" rtl="0" algn="l">
                        <a:lnSpc>
                          <a:spcPct val="100000"/>
                        </a:lnSpc>
                        <a:spcBef>
                          <a:spcPts val="0"/>
                        </a:spcBef>
                        <a:spcAft>
                          <a:spcPts val="300"/>
                        </a:spcAft>
                        <a:buClr>
                          <a:schemeClr val="dk1"/>
                        </a:buClr>
                        <a:buSzPts val="1100"/>
                        <a:buFont typeface="Arial"/>
                        <a:buNone/>
                      </a:pPr>
                      <a:r>
                        <a:rPr lang="en" sz="2400">
                          <a:solidFill>
                            <a:srgbClr val="222222"/>
                          </a:solidFill>
                          <a:highlight>
                            <a:schemeClr val="lt1"/>
                          </a:highlight>
                        </a:rPr>
                        <a:t>Voyage and Return</a:t>
                      </a:r>
                      <a:endParaRPr/>
                    </a:p>
                  </a:txBody>
                  <a:tcPr marT="91425" marB="91425" marR="91425" marL="91425"/>
                </a:tc>
                <a:tc>
                  <a:txBody>
                    <a:bodyPr>
                      <a:noAutofit/>
                    </a:bodyPr>
                    <a:lstStyle/>
                    <a:p>
                      <a:pPr indent="0" lvl="0" marL="0" rtl="0" algn="l">
                        <a:lnSpc>
                          <a:spcPct val="100000"/>
                        </a:lnSpc>
                        <a:spcBef>
                          <a:spcPts val="0"/>
                        </a:spcBef>
                        <a:spcAft>
                          <a:spcPts val="0"/>
                        </a:spcAft>
                        <a:buClr>
                          <a:schemeClr val="dk1"/>
                        </a:buClr>
                        <a:buSzPts val="1100"/>
                        <a:buFont typeface="Arial"/>
                        <a:buNone/>
                      </a:pPr>
                      <a:r>
                        <a:rPr i="1" lang="en">
                          <a:solidFill>
                            <a:srgbClr val="0B0080"/>
                          </a:solidFill>
                          <a:uFill>
                            <a:noFill/>
                          </a:uFill>
                          <a:hlinkClick r:id="rId6"/>
                        </a:rPr>
                        <a:t>Alice in Wonderland</a:t>
                      </a:r>
                      <a:r>
                        <a:rPr lang="en">
                          <a:solidFill>
                            <a:srgbClr val="252525"/>
                          </a:solidFill>
                        </a:rPr>
                        <a:t>, </a:t>
                      </a:r>
                      <a:r>
                        <a:rPr i="1" lang="en">
                          <a:solidFill>
                            <a:srgbClr val="0B0080"/>
                          </a:solidFill>
                          <a:uFill>
                            <a:noFill/>
                          </a:uFill>
                          <a:hlinkClick r:id="rId7"/>
                        </a:rPr>
                        <a:t>Goldilocks and the Three Bears</a:t>
                      </a:r>
                      <a:r>
                        <a:rPr lang="en">
                          <a:solidFill>
                            <a:srgbClr val="252525"/>
                          </a:solidFill>
                        </a:rPr>
                        <a:t>, The </a:t>
                      </a:r>
                      <a:r>
                        <a:rPr i="1" lang="en">
                          <a:solidFill>
                            <a:srgbClr val="0B0080"/>
                          </a:solidFill>
                          <a:uFill>
                            <a:noFill/>
                          </a:uFill>
                          <a:hlinkClick r:id="rId8"/>
                        </a:rPr>
                        <a:t>Odyssey</a:t>
                      </a:r>
                      <a:endParaRPr/>
                    </a:p>
                  </a:txBody>
                  <a:tcPr marT="91425" marB="91425" marR="91425" marL="91425"/>
                </a:tc>
              </a:tr>
              <a:tr h="381000">
                <a:tc>
                  <a:txBody>
                    <a:bodyPr>
                      <a:noAutofit/>
                    </a:bodyPr>
                    <a:lstStyle/>
                    <a:p>
                      <a:pPr indent="0" lvl="0" marL="0" rtl="0" algn="l">
                        <a:lnSpc>
                          <a:spcPct val="100000"/>
                        </a:lnSpc>
                        <a:spcBef>
                          <a:spcPts val="0"/>
                        </a:spcBef>
                        <a:spcAft>
                          <a:spcPts val="300"/>
                        </a:spcAft>
                        <a:buClr>
                          <a:schemeClr val="dk1"/>
                        </a:buClr>
                        <a:buSzPts val="1100"/>
                        <a:buFont typeface="Arial"/>
                        <a:buNone/>
                      </a:pPr>
                      <a:r>
                        <a:rPr lang="en" sz="2400">
                          <a:solidFill>
                            <a:srgbClr val="222222"/>
                          </a:solidFill>
                          <a:highlight>
                            <a:schemeClr val="lt1"/>
                          </a:highlight>
                        </a:rPr>
                        <a:t>Rebirth</a:t>
                      </a:r>
                      <a:endParaRPr/>
                    </a:p>
                  </a:txBody>
                  <a:tcPr marT="91425" marB="91425" marR="91425" marL="91425"/>
                </a:tc>
                <a:tc>
                  <a:txBody>
                    <a:bodyPr>
                      <a:noAutofit/>
                    </a:bodyPr>
                    <a:lstStyle/>
                    <a:p>
                      <a:pPr indent="0" lvl="0" marL="0" rtl="0" algn="l">
                        <a:lnSpc>
                          <a:spcPct val="100000"/>
                        </a:lnSpc>
                        <a:spcBef>
                          <a:spcPts val="0"/>
                        </a:spcBef>
                        <a:spcAft>
                          <a:spcPts val="0"/>
                        </a:spcAft>
                        <a:buNone/>
                      </a:pPr>
                      <a:r>
                        <a:rPr i="1" lang="en" u="sng">
                          <a:solidFill>
                            <a:srgbClr val="0B0080"/>
                          </a:solidFill>
                          <a:hlinkClick r:id="rId9"/>
                        </a:rPr>
                        <a:t>Despicable Me</a:t>
                      </a:r>
                      <a:r>
                        <a:rPr lang="en">
                          <a:solidFill>
                            <a:srgbClr val="252525"/>
                          </a:solidFill>
                        </a:rPr>
                        <a:t>, </a:t>
                      </a:r>
                      <a:r>
                        <a:rPr i="1" lang="en">
                          <a:solidFill>
                            <a:srgbClr val="0B0080"/>
                          </a:solidFill>
                          <a:uFill>
                            <a:noFill/>
                          </a:uFill>
                          <a:hlinkClick r:id="rId10"/>
                        </a:rPr>
                        <a:t>Beauty and the Beast</a:t>
                      </a:r>
                      <a:r>
                        <a:rPr lang="en">
                          <a:solidFill>
                            <a:srgbClr val="252525"/>
                          </a:solidFill>
                        </a:rPr>
                        <a:t> </a:t>
                      </a:r>
                      <a:endParaRPr/>
                    </a:p>
                  </a:txBody>
                  <a:tcPr marT="91425" marB="91425" marR="91425" marL="91425"/>
                </a:tc>
              </a:tr>
            </a:tbl>
          </a:graphicData>
        </a:graphic>
      </p:graphicFrame>
      <p:sp>
        <p:nvSpPr>
          <p:cNvPr id="705" name="Google Shape;705;p91"/>
          <p:cNvSpPr txBox="1"/>
          <p:nvPr/>
        </p:nvSpPr>
        <p:spPr>
          <a:xfrm>
            <a:off x="359200" y="4850100"/>
            <a:ext cx="41181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t>Source: Wikipedia</a:t>
            </a:r>
            <a:endParaRPr i="1" sz="1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92"/>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Movie Clips / Discussion</a:t>
            </a:r>
            <a:endParaRPr/>
          </a:p>
        </p:txBody>
      </p:sp>
      <p:sp>
        <p:nvSpPr>
          <p:cNvPr id="711" name="Google Shape;711;p92"/>
          <p:cNvSpPr txBox="1"/>
          <p:nvPr>
            <p:ph idx="1" type="body"/>
          </p:nvPr>
        </p:nvSpPr>
        <p:spPr>
          <a:xfrm>
            <a:off x="457200" y="907675"/>
            <a:ext cx="8229600" cy="401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93"/>
          <p:cNvSpPr txBox="1"/>
          <p:nvPr>
            <p:ph idx="1" type="body"/>
          </p:nvPr>
        </p:nvSpPr>
        <p:spPr>
          <a:xfrm>
            <a:off x="457200" y="907675"/>
            <a:ext cx="8229600" cy="40182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b="1" lang="en" sz="2000"/>
              <a:t>Overcoming the Monster</a:t>
            </a:r>
            <a:endParaRPr b="1" sz="2000"/>
          </a:p>
          <a:p>
            <a:pPr indent="-342900" lvl="1" marL="914400" rtl="0" algn="l">
              <a:lnSpc>
                <a:spcPct val="115000"/>
              </a:lnSpc>
              <a:spcBef>
                <a:spcPts val="0"/>
              </a:spcBef>
              <a:spcAft>
                <a:spcPts val="0"/>
              </a:spcAft>
              <a:buSzPts val="1800"/>
              <a:buChar char="○"/>
            </a:pPr>
            <a:r>
              <a:rPr lang="en" sz="1800"/>
              <a:t>Describing the monster - 15 ft tall, eats 100 children per month</a:t>
            </a:r>
            <a:endParaRPr sz="1800"/>
          </a:p>
          <a:p>
            <a:pPr indent="-355600" lvl="1" marL="914400" rtl="0" algn="l">
              <a:lnSpc>
                <a:spcPct val="115000"/>
              </a:lnSpc>
              <a:spcBef>
                <a:spcPts val="0"/>
              </a:spcBef>
              <a:spcAft>
                <a:spcPts val="0"/>
              </a:spcAft>
              <a:buSzPts val="2000"/>
              <a:buChar char="○"/>
            </a:pPr>
            <a:r>
              <a:rPr lang="en" sz="1800"/>
              <a:t>Slaying the monster - We made 1000s of arrows...</a:t>
            </a:r>
            <a:endParaRPr sz="1800"/>
          </a:p>
          <a:p>
            <a:pPr indent="-355600" lvl="0" marL="457200" rtl="0" algn="l">
              <a:lnSpc>
                <a:spcPct val="115000"/>
              </a:lnSpc>
              <a:spcBef>
                <a:spcPts val="0"/>
              </a:spcBef>
              <a:spcAft>
                <a:spcPts val="0"/>
              </a:spcAft>
              <a:buSzPts val="2000"/>
              <a:buChar char="●"/>
            </a:pPr>
            <a:r>
              <a:rPr b="1" lang="en" sz="2000"/>
              <a:t>The Quest</a:t>
            </a:r>
            <a:endParaRPr b="1" sz="2000"/>
          </a:p>
          <a:p>
            <a:pPr indent="0" lvl="0" marL="457200" rtl="0" algn="l">
              <a:lnSpc>
                <a:spcPct val="115000"/>
              </a:lnSpc>
              <a:spcBef>
                <a:spcPts val="0"/>
              </a:spcBef>
              <a:spcAft>
                <a:spcPts val="0"/>
              </a:spcAft>
              <a:buNone/>
            </a:pPr>
            <a:r>
              <a:rPr lang="en" sz="1800"/>
              <a:t>A hero’s quest for something amazing (fountain of youth)</a:t>
            </a:r>
            <a:endParaRPr sz="1800"/>
          </a:p>
          <a:p>
            <a:pPr indent="0" lvl="0" marL="457200" rtl="0" algn="l">
              <a:lnSpc>
                <a:spcPct val="115000"/>
              </a:lnSpc>
              <a:spcBef>
                <a:spcPts val="0"/>
              </a:spcBef>
              <a:spcAft>
                <a:spcPts val="0"/>
              </a:spcAft>
              <a:buNone/>
            </a:pPr>
            <a:r>
              <a:rPr lang="en" sz="1800"/>
              <a:t>Or A hero’s tortured mission to achieve something, sometimes requiring a journey</a:t>
            </a:r>
            <a:endParaRPr sz="1800"/>
          </a:p>
          <a:p>
            <a:pPr indent="-342900" lvl="1" marL="914400" rtl="0" algn="l">
              <a:lnSpc>
                <a:spcPct val="115000"/>
              </a:lnSpc>
              <a:spcBef>
                <a:spcPts val="0"/>
              </a:spcBef>
              <a:spcAft>
                <a:spcPts val="0"/>
              </a:spcAft>
              <a:buSzPts val="1800"/>
              <a:buChar char="○"/>
            </a:pPr>
            <a:r>
              <a:rPr lang="en" sz="1800"/>
              <a:t>The hero - The Developer, Stormwater Dept, Resident</a:t>
            </a:r>
            <a:endParaRPr sz="1800"/>
          </a:p>
          <a:p>
            <a:pPr indent="-342900" lvl="1" marL="914400" rtl="0" algn="l">
              <a:lnSpc>
                <a:spcPct val="115000"/>
              </a:lnSpc>
              <a:spcBef>
                <a:spcPts val="0"/>
              </a:spcBef>
              <a:spcAft>
                <a:spcPts val="0"/>
              </a:spcAft>
              <a:buSzPts val="1800"/>
              <a:buChar char="○"/>
            </a:pPr>
            <a:r>
              <a:rPr lang="en" sz="1800"/>
              <a:t>The magnificent mission; the holy grail [Attention hook]</a:t>
            </a:r>
            <a:endParaRPr sz="1800"/>
          </a:p>
          <a:p>
            <a:pPr indent="-342900" lvl="1" marL="914400" rtl="0" algn="l">
              <a:lnSpc>
                <a:spcPct val="115000"/>
              </a:lnSpc>
              <a:spcBef>
                <a:spcPts val="0"/>
              </a:spcBef>
              <a:spcAft>
                <a:spcPts val="0"/>
              </a:spcAft>
              <a:buSzPts val="1800"/>
              <a:buChar char="○"/>
            </a:pPr>
            <a:r>
              <a:rPr lang="en" sz="1800"/>
              <a:t>The journey/quest</a:t>
            </a:r>
            <a:endParaRPr sz="1800"/>
          </a:p>
        </p:txBody>
      </p:sp>
      <p:sp>
        <p:nvSpPr>
          <p:cNvPr id="717" name="Google Shape;717;p93"/>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Data Stories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94"/>
          <p:cNvSpPr/>
          <p:nvPr/>
        </p:nvSpPr>
        <p:spPr>
          <a:xfrm>
            <a:off x="402850" y="873850"/>
            <a:ext cx="7969200" cy="413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94"/>
          <p:cNvSpPr/>
          <p:nvPr/>
        </p:nvSpPr>
        <p:spPr>
          <a:xfrm>
            <a:off x="391900" y="865600"/>
            <a:ext cx="7969200" cy="7062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94"/>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2: Data Story Ideation</a:t>
            </a:r>
            <a:endParaRPr/>
          </a:p>
        </p:txBody>
      </p:sp>
      <p:sp>
        <p:nvSpPr>
          <p:cNvPr id="725" name="Google Shape;725;p94"/>
          <p:cNvSpPr txBox="1"/>
          <p:nvPr>
            <p:ph idx="1" type="body"/>
          </p:nvPr>
        </p:nvSpPr>
        <p:spPr>
          <a:xfrm>
            <a:off x="371875" y="853225"/>
            <a:ext cx="1701900" cy="5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How might </a:t>
            </a:r>
            <a:br>
              <a:rPr b="1" lang="en" sz="1400"/>
            </a:br>
            <a:r>
              <a:rPr b="1" lang="en" sz="1400"/>
              <a:t>we tell our story?</a:t>
            </a:r>
            <a:endParaRPr b="1" sz="1400"/>
          </a:p>
        </p:txBody>
      </p:sp>
      <p:cxnSp>
        <p:nvCxnSpPr>
          <p:cNvPr id="726" name="Google Shape;726;p94"/>
          <p:cNvCxnSpPr/>
          <p:nvPr/>
        </p:nvCxnSpPr>
        <p:spPr>
          <a:xfrm>
            <a:off x="2553250" y="873850"/>
            <a:ext cx="0" cy="4094700"/>
          </a:xfrm>
          <a:prstGeom prst="straightConnector1">
            <a:avLst/>
          </a:prstGeom>
          <a:noFill/>
          <a:ln cap="flat" cmpd="sng" w="9525">
            <a:solidFill>
              <a:schemeClr val="dk2"/>
            </a:solidFill>
            <a:prstDash val="solid"/>
            <a:round/>
            <a:headEnd len="med" w="med" type="none"/>
            <a:tailEnd len="med" w="med" type="none"/>
          </a:ln>
        </p:spPr>
      </p:cxnSp>
      <p:cxnSp>
        <p:nvCxnSpPr>
          <p:cNvPr id="727" name="Google Shape;727;p94"/>
          <p:cNvCxnSpPr/>
          <p:nvPr/>
        </p:nvCxnSpPr>
        <p:spPr>
          <a:xfrm>
            <a:off x="3995075" y="873850"/>
            <a:ext cx="0" cy="4094700"/>
          </a:xfrm>
          <a:prstGeom prst="straightConnector1">
            <a:avLst/>
          </a:prstGeom>
          <a:noFill/>
          <a:ln cap="flat" cmpd="sng" w="9525">
            <a:solidFill>
              <a:schemeClr val="dk2"/>
            </a:solidFill>
            <a:prstDash val="solid"/>
            <a:round/>
            <a:headEnd len="med" w="med" type="none"/>
            <a:tailEnd len="med" w="med" type="none"/>
          </a:ln>
        </p:spPr>
      </p:cxnSp>
      <p:cxnSp>
        <p:nvCxnSpPr>
          <p:cNvPr id="728" name="Google Shape;728;p94"/>
          <p:cNvCxnSpPr/>
          <p:nvPr/>
        </p:nvCxnSpPr>
        <p:spPr>
          <a:xfrm>
            <a:off x="5436900" y="873850"/>
            <a:ext cx="0" cy="4094700"/>
          </a:xfrm>
          <a:prstGeom prst="straightConnector1">
            <a:avLst/>
          </a:prstGeom>
          <a:noFill/>
          <a:ln cap="flat" cmpd="sng" w="9525">
            <a:solidFill>
              <a:schemeClr val="dk2"/>
            </a:solidFill>
            <a:prstDash val="solid"/>
            <a:round/>
            <a:headEnd len="med" w="med" type="none"/>
            <a:tailEnd len="med" w="med" type="none"/>
          </a:ln>
        </p:spPr>
      </p:cxnSp>
      <p:cxnSp>
        <p:nvCxnSpPr>
          <p:cNvPr id="729" name="Google Shape;729;p94"/>
          <p:cNvCxnSpPr/>
          <p:nvPr/>
        </p:nvCxnSpPr>
        <p:spPr>
          <a:xfrm>
            <a:off x="6878725" y="873850"/>
            <a:ext cx="0" cy="4094700"/>
          </a:xfrm>
          <a:prstGeom prst="straightConnector1">
            <a:avLst/>
          </a:prstGeom>
          <a:noFill/>
          <a:ln cap="flat" cmpd="sng" w="9525">
            <a:solidFill>
              <a:schemeClr val="dk2"/>
            </a:solidFill>
            <a:prstDash val="solid"/>
            <a:round/>
            <a:headEnd len="med" w="med" type="none"/>
            <a:tailEnd len="med" w="med" type="none"/>
          </a:ln>
        </p:spPr>
      </p:cxnSp>
      <p:sp>
        <p:nvSpPr>
          <p:cNvPr id="730" name="Google Shape;730;p94"/>
          <p:cNvSpPr txBox="1"/>
          <p:nvPr>
            <p:ph idx="1" type="body"/>
          </p:nvPr>
        </p:nvSpPr>
        <p:spPr>
          <a:xfrm>
            <a:off x="2551175" y="849325"/>
            <a:ext cx="1443900" cy="605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400"/>
              <a:t>Direct Beneficiary</a:t>
            </a:r>
            <a:endParaRPr b="1" sz="1400"/>
          </a:p>
        </p:txBody>
      </p:sp>
      <p:sp>
        <p:nvSpPr>
          <p:cNvPr id="731" name="Google Shape;731;p94"/>
          <p:cNvSpPr txBox="1"/>
          <p:nvPr>
            <p:ph idx="1" type="body"/>
          </p:nvPr>
        </p:nvSpPr>
        <p:spPr>
          <a:xfrm>
            <a:off x="3994038" y="849325"/>
            <a:ext cx="1443900" cy="605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400"/>
              <a:t>Regulated Developer</a:t>
            </a:r>
            <a:endParaRPr b="1" sz="1400"/>
          </a:p>
        </p:txBody>
      </p:sp>
      <p:sp>
        <p:nvSpPr>
          <p:cNvPr id="732" name="Google Shape;732;p94"/>
          <p:cNvSpPr txBox="1"/>
          <p:nvPr>
            <p:ph idx="1" type="body"/>
          </p:nvPr>
        </p:nvSpPr>
        <p:spPr>
          <a:xfrm>
            <a:off x="5436888" y="849325"/>
            <a:ext cx="1443900" cy="605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400"/>
              <a:t>Operational Partner</a:t>
            </a:r>
            <a:endParaRPr b="1" sz="1400"/>
          </a:p>
        </p:txBody>
      </p:sp>
      <p:sp>
        <p:nvSpPr>
          <p:cNvPr id="733" name="Google Shape;733;p94"/>
          <p:cNvSpPr txBox="1"/>
          <p:nvPr>
            <p:ph idx="1" type="body"/>
          </p:nvPr>
        </p:nvSpPr>
        <p:spPr>
          <a:xfrm>
            <a:off x="6851938" y="849325"/>
            <a:ext cx="1443900" cy="605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400"/>
              <a:t>Oversight</a:t>
            </a:r>
            <a:endParaRPr b="1" sz="1400"/>
          </a:p>
        </p:txBody>
      </p:sp>
      <p:cxnSp>
        <p:nvCxnSpPr>
          <p:cNvPr id="734" name="Google Shape;734;p94"/>
          <p:cNvCxnSpPr/>
          <p:nvPr/>
        </p:nvCxnSpPr>
        <p:spPr>
          <a:xfrm>
            <a:off x="421450" y="1608775"/>
            <a:ext cx="7950600" cy="0"/>
          </a:xfrm>
          <a:prstGeom prst="straightConnector1">
            <a:avLst/>
          </a:prstGeom>
          <a:noFill/>
          <a:ln cap="flat" cmpd="sng" w="9525">
            <a:solidFill>
              <a:schemeClr val="dk2"/>
            </a:solidFill>
            <a:prstDash val="solid"/>
            <a:round/>
            <a:headEnd len="med" w="med" type="none"/>
            <a:tailEnd len="med" w="med" type="none"/>
          </a:ln>
        </p:spPr>
      </p:cxnSp>
      <p:cxnSp>
        <p:nvCxnSpPr>
          <p:cNvPr id="735" name="Google Shape;735;p94"/>
          <p:cNvCxnSpPr/>
          <p:nvPr/>
        </p:nvCxnSpPr>
        <p:spPr>
          <a:xfrm>
            <a:off x="421450" y="2377667"/>
            <a:ext cx="7950600" cy="0"/>
          </a:xfrm>
          <a:prstGeom prst="straightConnector1">
            <a:avLst/>
          </a:prstGeom>
          <a:noFill/>
          <a:ln cap="flat" cmpd="sng" w="9525">
            <a:solidFill>
              <a:schemeClr val="dk2"/>
            </a:solidFill>
            <a:prstDash val="solid"/>
            <a:round/>
            <a:headEnd len="med" w="med" type="none"/>
            <a:tailEnd len="med" w="med" type="none"/>
          </a:ln>
        </p:spPr>
      </p:cxnSp>
      <p:cxnSp>
        <p:nvCxnSpPr>
          <p:cNvPr id="736" name="Google Shape;736;p94"/>
          <p:cNvCxnSpPr/>
          <p:nvPr/>
        </p:nvCxnSpPr>
        <p:spPr>
          <a:xfrm>
            <a:off x="421450" y="3298958"/>
            <a:ext cx="7950600" cy="0"/>
          </a:xfrm>
          <a:prstGeom prst="straightConnector1">
            <a:avLst/>
          </a:prstGeom>
          <a:noFill/>
          <a:ln cap="flat" cmpd="sng" w="9525">
            <a:solidFill>
              <a:schemeClr val="dk2"/>
            </a:solidFill>
            <a:prstDash val="solid"/>
            <a:round/>
            <a:headEnd len="med" w="med" type="none"/>
            <a:tailEnd len="med" w="med" type="none"/>
          </a:ln>
        </p:spPr>
      </p:cxnSp>
      <p:cxnSp>
        <p:nvCxnSpPr>
          <p:cNvPr id="737" name="Google Shape;737;p94"/>
          <p:cNvCxnSpPr/>
          <p:nvPr/>
        </p:nvCxnSpPr>
        <p:spPr>
          <a:xfrm>
            <a:off x="421450" y="4220250"/>
            <a:ext cx="7950600" cy="0"/>
          </a:xfrm>
          <a:prstGeom prst="straightConnector1">
            <a:avLst/>
          </a:prstGeom>
          <a:noFill/>
          <a:ln cap="flat" cmpd="sng" w="9525">
            <a:solidFill>
              <a:schemeClr val="dk2"/>
            </a:solidFill>
            <a:prstDash val="solid"/>
            <a:round/>
            <a:headEnd len="med" w="med" type="none"/>
            <a:tailEnd len="med" w="med" type="none"/>
          </a:ln>
        </p:spPr>
      </p:cxnSp>
      <p:sp>
        <p:nvSpPr>
          <p:cNvPr id="738" name="Google Shape;738;p94"/>
          <p:cNvSpPr txBox="1"/>
          <p:nvPr>
            <p:ph idx="1" type="body"/>
          </p:nvPr>
        </p:nvSpPr>
        <p:spPr>
          <a:xfrm>
            <a:off x="371875" y="1691650"/>
            <a:ext cx="2268000" cy="5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The Holy Grail</a:t>
            </a:r>
            <a:endParaRPr b="1" sz="1400"/>
          </a:p>
        </p:txBody>
      </p:sp>
      <p:sp>
        <p:nvSpPr>
          <p:cNvPr id="739" name="Google Shape;739;p94"/>
          <p:cNvSpPr txBox="1"/>
          <p:nvPr>
            <p:ph idx="1" type="body"/>
          </p:nvPr>
        </p:nvSpPr>
        <p:spPr>
          <a:xfrm>
            <a:off x="371875" y="2552263"/>
            <a:ext cx="2268000" cy="5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Describe the Monster</a:t>
            </a:r>
            <a:endParaRPr b="1" sz="1400"/>
          </a:p>
        </p:txBody>
      </p:sp>
      <p:sp>
        <p:nvSpPr>
          <p:cNvPr id="740" name="Google Shape;740;p94"/>
          <p:cNvSpPr txBox="1"/>
          <p:nvPr>
            <p:ph idx="1" type="body"/>
          </p:nvPr>
        </p:nvSpPr>
        <p:spPr>
          <a:xfrm>
            <a:off x="371875" y="4334375"/>
            <a:ext cx="2268000" cy="5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Journey</a:t>
            </a:r>
            <a:endParaRPr b="1" sz="1400"/>
          </a:p>
        </p:txBody>
      </p:sp>
      <p:sp>
        <p:nvSpPr>
          <p:cNvPr id="741" name="Google Shape;741;p94"/>
          <p:cNvSpPr txBox="1"/>
          <p:nvPr>
            <p:ph idx="1" type="body"/>
          </p:nvPr>
        </p:nvSpPr>
        <p:spPr>
          <a:xfrm>
            <a:off x="371875" y="3386250"/>
            <a:ext cx="2268000" cy="572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t>Slaying the Monster</a:t>
            </a:r>
            <a:endParaRPr b="1" sz="1400"/>
          </a:p>
        </p:txBody>
      </p:sp>
      <p:sp>
        <p:nvSpPr>
          <p:cNvPr id="742" name="Google Shape;742;p94"/>
          <p:cNvSpPr txBox="1"/>
          <p:nvPr/>
        </p:nvSpPr>
        <p:spPr>
          <a:xfrm>
            <a:off x="3022325" y="3565500"/>
            <a:ext cx="4644300" cy="388200"/>
          </a:xfrm>
          <a:prstGeom prst="rect">
            <a:avLst/>
          </a:prstGeom>
          <a:solidFill>
            <a:srgbClr val="F3F3F3">
              <a:alpha val="6427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How does your work solve my problem?</a:t>
            </a:r>
            <a:endParaRPr/>
          </a:p>
        </p:txBody>
      </p:sp>
      <p:sp>
        <p:nvSpPr>
          <p:cNvPr id="743" name="Google Shape;743;p94"/>
          <p:cNvSpPr txBox="1"/>
          <p:nvPr/>
        </p:nvSpPr>
        <p:spPr>
          <a:xfrm>
            <a:off x="3022325" y="4426325"/>
            <a:ext cx="4644300" cy="388200"/>
          </a:xfrm>
          <a:prstGeom prst="rect">
            <a:avLst/>
          </a:prstGeom>
          <a:solidFill>
            <a:srgbClr val="F3F3F3">
              <a:alpha val="6427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Where have we been together?</a:t>
            </a:r>
            <a:endParaRPr/>
          </a:p>
        </p:txBody>
      </p:sp>
      <p:sp>
        <p:nvSpPr>
          <p:cNvPr id="744" name="Google Shape;744;p94"/>
          <p:cNvSpPr txBox="1"/>
          <p:nvPr/>
        </p:nvSpPr>
        <p:spPr>
          <a:xfrm>
            <a:off x="3022325" y="2628475"/>
            <a:ext cx="4644300" cy="388200"/>
          </a:xfrm>
          <a:prstGeom prst="rect">
            <a:avLst/>
          </a:prstGeom>
          <a:solidFill>
            <a:srgbClr val="F3F3F3">
              <a:alpha val="6427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What problem are you solving that I care about?</a:t>
            </a:r>
            <a:endParaRPr/>
          </a:p>
        </p:txBody>
      </p:sp>
      <p:sp>
        <p:nvSpPr>
          <p:cNvPr id="745" name="Google Shape;745;p94"/>
          <p:cNvSpPr txBox="1"/>
          <p:nvPr/>
        </p:nvSpPr>
        <p:spPr>
          <a:xfrm>
            <a:off x="3022325" y="1780638"/>
            <a:ext cx="4644300" cy="388200"/>
          </a:xfrm>
          <a:prstGeom prst="rect">
            <a:avLst/>
          </a:prstGeom>
          <a:solidFill>
            <a:srgbClr val="F3F3F3">
              <a:alpha val="6427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What’s the end game that I care about?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95"/>
          <p:cNvSpPr/>
          <p:nvPr/>
        </p:nvSpPr>
        <p:spPr>
          <a:xfrm>
            <a:off x="402850" y="873850"/>
            <a:ext cx="7969200" cy="413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95"/>
          <p:cNvSpPr/>
          <p:nvPr/>
        </p:nvSpPr>
        <p:spPr>
          <a:xfrm>
            <a:off x="391900" y="865600"/>
            <a:ext cx="7969200" cy="7062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95"/>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2: Data Story Ideation</a:t>
            </a:r>
            <a:endParaRPr/>
          </a:p>
        </p:txBody>
      </p:sp>
      <p:sp>
        <p:nvSpPr>
          <p:cNvPr id="753" name="Google Shape;753;p95"/>
          <p:cNvSpPr txBox="1"/>
          <p:nvPr>
            <p:ph idx="1" type="body"/>
          </p:nvPr>
        </p:nvSpPr>
        <p:spPr>
          <a:xfrm>
            <a:off x="371875" y="929425"/>
            <a:ext cx="2268000" cy="5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How might we </a:t>
            </a:r>
            <a:br>
              <a:rPr b="1" lang="en" sz="1400"/>
            </a:br>
            <a:r>
              <a:rPr b="1" lang="en" sz="1400"/>
              <a:t>get our story out there...</a:t>
            </a:r>
            <a:endParaRPr b="1" sz="1400"/>
          </a:p>
        </p:txBody>
      </p:sp>
      <p:cxnSp>
        <p:nvCxnSpPr>
          <p:cNvPr id="754" name="Google Shape;754;p95"/>
          <p:cNvCxnSpPr/>
          <p:nvPr/>
        </p:nvCxnSpPr>
        <p:spPr>
          <a:xfrm>
            <a:off x="2553250" y="873850"/>
            <a:ext cx="0" cy="4094700"/>
          </a:xfrm>
          <a:prstGeom prst="straightConnector1">
            <a:avLst/>
          </a:prstGeom>
          <a:noFill/>
          <a:ln cap="flat" cmpd="sng" w="9525">
            <a:solidFill>
              <a:schemeClr val="dk2"/>
            </a:solidFill>
            <a:prstDash val="solid"/>
            <a:round/>
            <a:headEnd len="med" w="med" type="none"/>
            <a:tailEnd len="med" w="med" type="none"/>
          </a:ln>
        </p:spPr>
      </p:cxnSp>
      <p:cxnSp>
        <p:nvCxnSpPr>
          <p:cNvPr id="755" name="Google Shape;755;p95"/>
          <p:cNvCxnSpPr/>
          <p:nvPr/>
        </p:nvCxnSpPr>
        <p:spPr>
          <a:xfrm>
            <a:off x="3995075" y="873850"/>
            <a:ext cx="0" cy="4094700"/>
          </a:xfrm>
          <a:prstGeom prst="straightConnector1">
            <a:avLst/>
          </a:prstGeom>
          <a:noFill/>
          <a:ln cap="flat" cmpd="sng" w="9525">
            <a:solidFill>
              <a:schemeClr val="dk2"/>
            </a:solidFill>
            <a:prstDash val="solid"/>
            <a:round/>
            <a:headEnd len="med" w="med" type="none"/>
            <a:tailEnd len="med" w="med" type="none"/>
          </a:ln>
        </p:spPr>
      </p:cxnSp>
      <p:cxnSp>
        <p:nvCxnSpPr>
          <p:cNvPr id="756" name="Google Shape;756;p95"/>
          <p:cNvCxnSpPr/>
          <p:nvPr/>
        </p:nvCxnSpPr>
        <p:spPr>
          <a:xfrm>
            <a:off x="5436900" y="873850"/>
            <a:ext cx="0" cy="4094700"/>
          </a:xfrm>
          <a:prstGeom prst="straightConnector1">
            <a:avLst/>
          </a:prstGeom>
          <a:noFill/>
          <a:ln cap="flat" cmpd="sng" w="9525">
            <a:solidFill>
              <a:schemeClr val="dk2"/>
            </a:solidFill>
            <a:prstDash val="solid"/>
            <a:round/>
            <a:headEnd len="med" w="med" type="none"/>
            <a:tailEnd len="med" w="med" type="none"/>
          </a:ln>
        </p:spPr>
      </p:cxnSp>
      <p:cxnSp>
        <p:nvCxnSpPr>
          <p:cNvPr id="757" name="Google Shape;757;p95"/>
          <p:cNvCxnSpPr/>
          <p:nvPr/>
        </p:nvCxnSpPr>
        <p:spPr>
          <a:xfrm>
            <a:off x="6878725" y="873850"/>
            <a:ext cx="0" cy="4094700"/>
          </a:xfrm>
          <a:prstGeom prst="straightConnector1">
            <a:avLst/>
          </a:prstGeom>
          <a:noFill/>
          <a:ln cap="flat" cmpd="sng" w="9525">
            <a:solidFill>
              <a:schemeClr val="dk2"/>
            </a:solidFill>
            <a:prstDash val="solid"/>
            <a:round/>
            <a:headEnd len="med" w="med" type="none"/>
            <a:tailEnd len="med" w="med" type="none"/>
          </a:ln>
        </p:spPr>
      </p:cxnSp>
      <p:sp>
        <p:nvSpPr>
          <p:cNvPr id="758" name="Google Shape;758;p95"/>
          <p:cNvSpPr txBox="1"/>
          <p:nvPr>
            <p:ph idx="1" type="body"/>
          </p:nvPr>
        </p:nvSpPr>
        <p:spPr>
          <a:xfrm>
            <a:off x="2551175" y="849325"/>
            <a:ext cx="1443900" cy="605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400"/>
              <a:t>Direct Beneficiary</a:t>
            </a:r>
            <a:endParaRPr b="1" sz="1400"/>
          </a:p>
        </p:txBody>
      </p:sp>
      <p:sp>
        <p:nvSpPr>
          <p:cNvPr id="759" name="Google Shape;759;p95"/>
          <p:cNvSpPr txBox="1"/>
          <p:nvPr>
            <p:ph idx="1" type="body"/>
          </p:nvPr>
        </p:nvSpPr>
        <p:spPr>
          <a:xfrm>
            <a:off x="3994038" y="849325"/>
            <a:ext cx="1443900" cy="605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400"/>
              <a:t>Regulated Developer</a:t>
            </a:r>
            <a:endParaRPr b="1" sz="1400"/>
          </a:p>
        </p:txBody>
      </p:sp>
      <p:sp>
        <p:nvSpPr>
          <p:cNvPr id="760" name="Google Shape;760;p95"/>
          <p:cNvSpPr txBox="1"/>
          <p:nvPr>
            <p:ph idx="1" type="body"/>
          </p:nvPr>
        </p:nvSpPr>
        <p:spPr>
          <a:xfrm>
            <a:off x="5436888" y="849325"/>
            <a:ext cx="1443900" cy="605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400"/>
              <a:t>Operational Partner</a:t>
            </a:r>
            <a:endParaRPr b="1" sz="1400"/>
          </a:p>
        </p:txBody>
      </p:sp>
      <p:sp>
        <p:nvSpPr>
          <p:cNvPr id="761" name="Google Shape;761;p95"/>
          <p:cNvSpPr txBox="1"/>
          <p:nvPr>
            <p:ph idx="1" type="body"/>
          </p:nvPr>
        </p:nvSpPr>
        <p:spPr>
          <a:xfrm>
            <a:off x="6851938" y="849325"/>
            <a:ext cx="1443900" cy="605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400"/>
              <a:t>Oversight</a:t>
            </a:r>
            <a:endParaRPr b="1" sz="1400"/>
          </a:p>
        </p:txBody>
      </p:sp>
      <p:cxnSp>
        <p:nvCxnSpPr>
          <p:cNvPr id="762" name="Google Shape;762;p95"/>
          <p:cNvCxnSpPr/>
          <p:nvPr/>
        </p:nvCxnSpPr>
        <p:spPr>
          <a:xfrm>
            <a:off x="421450" y="1608775"/>
            <a:ext cx="7950600" cy="0"/>
          </a:xfrm>
          <a:prstGeom prst="straightConnector1">
            <a:avLst/>
          </a:prstGeom>
          <a:noFill/>
          <a:ln cap="flat" cmpd="sng" w="9525">
            <a:solidFill>
              <a:schemeClr val="dk2"/>
            </a:solidFill>
            <a:prstDash val="solid"/>
            <a:round/>
            <a:headEnd len="med" w="med" type="none"/>
            <a:tailEnd len="med" w="med" type="none"/>
          </a:ln>
        </p:spPr>
      </p:cxnSp>
      <p:cxnSp>
        <p:nvCxnSpPr>
          <p:cNvPr id="763" name="Google Shape;763;p95"/>
          <p:cNvCxnSpPr/>
          <p:nvPr/>
        </p:nvCxnSpPr>
        <p:spPr>
          <a:xfrm>
            <a:off x="421450" y="2377667"/>
            <a:ext cx="7950600" cy="0"/>
          </a:xfrm>
          <a:prstGeom prst="straightConnector1">
            <a:avLst/>
          </a:prstGeom>
          <a:noFill/>
          <a:ln cap="flat" cmpd="sng" w="9525">
            <a:solidFill>
              <a:schemeClr val="dk2"/>
            </a:solidFill>
            <a:prstDash val="solid"/>
            <a:round/>
            <a:headEnd len="med" w="med" type="none"/>
            <a:tailEnd len="med" w="med" type="none"/>
          </a:ln>
        </p:spPr>
      </p:cxnSp>
      <p:cxnSp>
        <p:nvCxnSpPr>
          <p:cNvPr id="764" name="Google Shape;764;p95"/>
          <p:cNvCxnSpPr/>
          <p:nvPr/>
        </p:nvCxnSpPr>
        <p:spPr>
          <a:xfrm>
            <a:off x="421450" y="3298958"/>
            <a:ext cx="7950600" cy="0"/>
          </a:xfrm>
          <a:prstGeom prst="straightConnector1">
            <a:avLst/>
          </a:prstGeom>
          <a:noFill/>
          <a:ln cap="flat" cmpd="sng" w="9525">
            <a:solidFill>
              <a:schemeClr val="dk2"/>
            </a:solidFill>
            <a:prstDash val="solid"/>
            <a:round/>
            <a:headEnd len="med" w="med" type="none"/>
            <a:tailEnd len="med" w="med" type="none"/>
          </a:ln>
        </p:spPr>
      </p:cxnSp>
      <p:cxnSp>
        <p:nvCxnSpPr>
          <p:cNvPr id="765" name="Google Shape;765;p95"/>
          <p:cNvCxnSpPr/>
          <p:nvPr/>
        </p:nvCxnSpPr>
        <p:spPr>
          <a:xfrm>
            <a:off x="421450" y="4220250"/>
            <a:ext cx="7950600" cy="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95"/>
          <p:cNvSpPr txBox="1"/>
          <p:nvPr>
            <p:ph idx="1" type="body"/>
          </p:nvPr>
        </p:nvSpPr>
        <p:spPr>
          <a:xfrm>
            <a:off x="371875" y="1615450"/>
            <a:ext cx="2268000" cy="5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Improve Search </a:t>
            </a:r>
            <a:endParaRPr b="1" sz="1400"/>
          </a:p>
        </p:txBody>
      </p:sp>
      <p:sp>
        <p:nvSpPr>
          <p:cNvPr id="767" name="Google Shape;767;p95"/>
          <p:cNvSpPr txBox="1"/>
          <p:nvPr>
            <p:ph idx="1" type="body"/>
          </p:nvPr>
        </p:nvSpPr>
        <p:spPr>
          <a:xfrm>
            <a:off x="371875" y="2552263"/>
            <a:ext cx="2268000" cy="5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Web and Mobile Applications</a:t>
            </a:r>
            <a:endParaRPr b="1" sz="1400"/>
          </a:p>
        </p:txBody>
      </p:sp>
      <p:sp>
        <p:nvSpPr>
          <p:cNvPr id="768" name="Google Shape;768;p95"/>
          <p:cNvSpPr txBox="1"/>
          <p:nvPr>
            <p:ph idx="1" type="body"/>
          </p:nvPr>
        </p:nvSpPr>
        <p:spPr>
          <a:xfrm>
            <a:off x="371875" y="3386250"/>
            <a:ext cx="2268000" cy="5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Embedding Viz in Third Party Websites</a:t>
            </a:r>
            <a:endParaRPr b="1" sz="1400"/>
          </a:p>
        </p:txBody>
      </p:sp>
      <p:sp>
        <p:nvSpPr>
          <p:cNvPr id="769" name="Google Shape;769;p95"/>
          <p:cNvSpPr txBox="1"/>
          <p:nvPr>
            <p:ph idx="1" type="body"/>
          </p:nvPr>
        </p:nvSpPr>
        <p:spPr>
          <a:xfrm>
            <a:off x="371875" y="4334375"/>
            <a:ext cx="2268000" cy="5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Strategic Story Campaign</a:t>
            </a:r>
            <a:endParaRPr b="1" sz="1400"/>
          </a:p>
        </p:txBody>
      </p:sp>
      <p:sp>
        <p:nvSpPr>
          <p:cNvPr id="770" name="Google Shape;770;p95"/>
          <p:cNvSpPr txBox="1"/>
          <p:nvPr/>
        </p:nvSpPr>
        <p:spPr>
          <a:xfrm>
            <a:off x="2772675" y="3565500"/>
            <a:ext cx="5143500" cy="388200"/>
          </a:xfrm>
          <a:prstGeom prst="rect">
            <a:avLst/>
          </a:prstGeom>
          <a:solidFill>
            <a:srgbClr val="F3F3F3">
              <a:alpha val="6427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What websites do I go to? What info could you put there?</a:t>
            </a:r>
            <a:endParaRPr/>
          </a:p>
        </p:txBody>
      </p:sp>
      <p:sp>
        <p:nvSpPr>
          <p:cNvPr id="771" name="Google Shape;771;p95"/>
          <p:cNvSpPr txBox="1"/>
          <p:nvPr/>
        </p:nvSpPr>
        <p:spPr>
          <a:xfrm>
            <a:off x="3022325" y="4426325"/>
            <a:ext cx="4644300" cy="388200"/>
          </a:xfrm>
          <a:prstGeom prst="rect">
            <a:avLst/>
          </a:prstGeom>
          <a:solidFill>
            <a:srgbClr val="F3F3F3">
              <a:alpha val="6427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What do you want me to know about you?</a:t>
            </a:r>
            <a:endParaRPr/>
          </a:p>
        </p:txBody>
      </p:sp>
      <p:sp>
        <p:nvSpPr>
          <p:cNvPr id="772" name="Google Shape;772;p95"/>
          <p:cNvSpPr txBox="1"/>
          <p:nvPr/>
        </p:nvSpPr>
        <p:spPr>
          <a:xfrm>
            <a:off x="2620025" y="2628475"/>
            <a:ext cx="5753700" cy="388200"/>
          </a:xfrm>
          <a:prstGeom prst="rect">
            <a:avLst/>
          </a:prstGeom>
          <a:solidFill>
            <a:srgbClr val="F3F3F3">
              <a:alpha val="6427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What apps and websites do I use where you could insert your data?</a:t>
            </a:r>
            <a:endParaRPr/>
          </a:p>
        </p:txBody>
      </p:sp>
      <p:sp>
        <p:nvSpPr>
          <p:cNvPr id="773" name="Google Shape;773;p95"/>
          <p:cNvSpPr txBox="1"/>
          <p:nvPr/>
        </p:nvSpPr>
        <p:spPr>
          <a:xfrm>
            <a:off x="3022325" y="1780638"/>
            <a:ext cx="4644300" cy="388200"/>
          </a:xfrm>
          <a:prstGeom prst="rect">
            <a:avLst/>
          </a:prstGeom>
          <a:solidFill>
            <a:srgbClr val="F3F3F3">
              <a:alpha val="6427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What info do I come to you looking for?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96"/>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96"/>
          <p:cNvSpPr txBox="1"/>
          <p:nvPr>
            <p:ph idx="1" type="body"/>
          </p:nvPr>
        </p:nvSpPr>
        <p:spPr>
          <a:xfrm>
            <a:off x="457200" y="907675"/>
            <a:ext cx="8229600" cy="401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780" name="Google Shape;780;p96"/>
          <p:cNvPicPr preferRelativeResize="0"/>
          <p:nvPr/>
        </p:nvPicPr>
        <p:blipFill>
          <a:blip r:embed="rId3">
            <a:alphaModFix/>
          </a:blip>
          <a:stretch>
            <a:fillRect/>
          </a:stretch>
        </p:blipFill>
        <p:spPr>
          <a:xfrm>
            <a:off x="0" y="2602"/>
            <a:ext cx="9144001" cy="513829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p97"/>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97"/>
          <p:cNvSpPr txBox="1"/>
          <p:nvPr>
            <p:ph idx="1" type="body"/>
          </p:nvPr>
        </p:nvSpPr>
        <p:spPr>
          <a:xfrm>
            <a:off x="457200" y="907675"/>
            <a:ext cx="8229600" cy="401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787" name="Google Shape;787;p97"/>
          <p:cNvPicPr preferRelativeResize="0"/>
          <p:nvPr/>
        </p:nvPicPr>
        <p:blipFill>
          <a:blip r:embed="rId3">
            <a:alphaModFix/>
          </a:blip>
          <a:stretch>
            <a:fillRect/>
          </a:stretch>
        </p:blipFill>
        <p:spPr>
          <a:xfrm>
            <a:off x="0" y="2602"/>
            <a:ext cx="9144001" cy="513829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98"/>
          <p:cNvSpPr txBox="1"/>
          <p:nvPr>
            <p:ph idx="1" type="body"/>
          </p:nvPr>
        </p:nvSpPr>
        <p:spPr>
          <a:xfrm>
            <a:off x="624875" y="744325"/>
            <a:ext cx="8229600" cy="4251000"/>
          </a:xfrm>
          <a:prstGeom prst="rect">
            <a:avLst/>
          </a:prstGeom>
          <a:solidFill>
            <a:srgbClr val="D9D9D9"/>
          </a:solidFill>
        </p:spPr>
        <p:txBody>
          <a:bodyPr anchorCtr="0" anchor="t" bIns="91425" lIns="91425" spcFirstLastPara="1" rIns="91425" wrap="square" tIns="91425">
            <a:noAutofit/>
          </a:bodyPr>
          <a:lstStyle/>
          <a:p>
            <a:pPr indent="-330200" lvl="0" marL="457200" marR="0" rtl="0" algn="l">
              <a:lnSpc>
                <a:spcPct val="100000"/>
              </a:lnSpc>
              <a:spcBef>
                <a:spcPts val="600"/>
              </a:spcBef>
              <a:spcAft>
                <a:spcPts val="0"/>
              </a:spcAft>
              <a:buClr>
                <a:schemeClr val="dk1"/>
              </a:buClr>
              <a:buSzPts val="1600"/>
              <a:buFont typeface="Arial"/>
              <a:buChar char="●"/>
            </a:pPr>
            <a:r>
              <a:rPr b="1" lang="en" sz="1600"/>
              <a:t>Oversight &amp; Authorization </a:t>
            </a:r>
            <a:r>
              <a:rPr lang="en" sz="1600"/>
              <a:t>- Grail: Our reporting is open and transparent, making your job easier. Monster: Delays in using/responding to data; Disruptions due to ad hoc reporting (inefficiencies in file mgt); </a:t>
            </a:r>
            <a:endParaRPr sz="1600"/>
          </a:p>
          <a:p>
            <a:pPr indent="-330200" lvl="0" marL="457200" marR="0" rtl="0" algn="l">
              <a:lnSpc>
                <a:spcPct val="100000"/>
              </a:lnSpc>
              <a:spcBef>
                <a:spcPts val="0"/>
              </a:spcBef>
              <a:spcAft>
                <a:spcPts val="0"/>
              </a:spcAft>
              <a:buSzPts val="1600"/>
              <a:buChar char="●"/>
            </a:pPr>
            <a:r>
              <a:rPr b="1" lang="en" sz="1600"/>
              <a:t>Direct Beneficiaries: </a:t>
            </a:r>
            <a:r>
              <a:rPr lang="en" sz="1600"/>
              <a:t>Grail: We are highly responsive. Your problem is as important to us as to you. Journey: </a:t>
            </a:r>
            <a:r>
              <a:rPr i="1" lang="en" sz="1600"/>
              <a:t>Change in customer perception about our responsiveness. </a:t>
            </a:r>
            <a:r>
              <a:rPr lang="en" sz="1600"/>
              <a:t>Grail: everyone is comfortable why they are billed. </a:t>
            </a:r>
            <a:r>
              <a:rPr lang="en" sz="1600">
                <a:solidFill>
                  <a:srgbClr val="FF0000"/>
                </a:solidFill>
              </a:rPr>
              <a:t>Responsibilities/Process/Schedule/Status</a:t>
            </a:r>
            <a:endParaRPr sz="1600">
              <a:solidFill>
                <a:srgbClr val="FF0000"/>
              </a:solidFill>
            </a:endParaRPr>
          </a:p>
          <a:p>
            <a:pPr indent="-330200" lvl="0" marL="457200" marR="0" rtl="0" algn="l">
              <a:lnSpc>
                <a:spcPct val="100000"/>
              </a:lnSpc>
              <a:spcBef>
                <a:spcPts val="0"/>
              </a:spcBef>
              <a:spcAft>
                <a:spcPts val="0"/>
              </a:spcAft>
              <a:buSzPts val="1600"/>
              <a:buChar char="●"/>
            </a:pPr>
            <a:r>
              <a:rPr b="1" lang="en" sz="1600"/>
              <a:t>Volunteers/Advocates: </a:t>
            </a:r>
            <a:r>
              <a:rPr lang="en" sz="1600"/>
              <a:t>Your contributions have a meaningful impact on our community (we have it together). </a:t>
            </a:r>
            <a:r>
              <a:rPr lang="en" sz="1600">
                <a:solidFill>
                  <a:srgbClr val="FF0000"/>
                </a:solidFill>
              </a:rPr>
              <a:t>Volunteer hours ($ value), Calendar Event Info (what to bring; contact, wwww), Facebook Events, Adopt-A-Stream web map (not adopted)</a:t>
            </a:r>
            <a:endParaRPr sz="1600">
              <a:solidFill>
                <a:srgbClr val="FF0000"/>
              </a:solidFill>
            </a:endParaRPr>
          </a:p>
          <a:p>
            <a:pPr indent="-330200" lvl="0" marL="457200" marR="0" rtl="0" algn="l">
              <a:lnSpc>
                <a:spcPct val="100000"/>
              </a:lnSpc>
              <a:spcBef>
                <a:spcPts val="0"/>
              </a:spcBef>
              <a:spcAft>
                <a:spcPts val="0"/>
              </a:spcAft>
              <a:buSzPts val="1600"/>
              <a:buChar char="●"/>
            </a:pPr>
            <a:r>
              <a:rPr b="1" lang="en" sz="1600"/>
              <a:t>Regulated Communities </a:t>
            </a:r>
            <a:r>
              <a:rPr lang="en" sz="1600"/>
              <a:t>(Developers): Our activities prevent outcomes that are more costly than the review/inspection process / increase property values long term to neighborhoods.... [Property damage figures/ estimates]. Our process is collaboratively designed.  </a:t>
            </a:r>
            <a:r>
              <a:rPr lang="en" sz="1600">
                <a:solidFill>
                  <a:srgbClr val="FF0000"/>
                </a:solidFill>
              </a:rPr>
              <a:t>Permit Status (alerts/SMS), Impact calculator/Why the process matter; Cost Diff btw LID/trad. Models; Doomsday 2030</a:t>
            </a:r>
            <a:endParaRPr sz="1600"/>
          </a:p>
        </p:txBody>
      </p:sp>
      <p:sp>
        <p:nvSpPr>
          <p:cNvPr id="793" name="Google Shape;793;p98"/>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What’s your data story?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3C47D"/>
        </a:solidFill>
      </p:bgPr>
    </p:bg>
    <p:spTree>
      <p:nvGrpSpPr>
        <p:cNvPr id="797" name="Shape 797"/>
        <p:cNvGrpSpPr/>
        <p:nvPr/>
      </p:nvGrpSpPr>
      <p:grpSpPr>
        <a:xfrm>
          <a:off x="0" y="0"/>
          <a:ext cx="0" cy="0"/>
          <a:chOff x="0" y="0"/>
          <a:chExt cx="0" cy="0"/>
        </a:xfrm>
      </p:grpSpPr>
      <p:pic>
        <p:nvPicPr>
          <p:cNvPr descr="OpenRaleighlogo.png" id="798" name="Google Shape;798;p99"/>
          <p:cNvPicPr preferRelativeResize="0"/>
          <p:nvPr/>
        </p:nvPicPr>
        <p:blipFill>
          <a:blip r:embed="rId3">
            <a:alphaModFix/>
          </a:blip>
          <a:stretch>
            <a:fillRect/>
          </a:stretch>
        </p:blipFill>
        <p:spPr>
          <a:xfrm>
            <a:off x="1965200" y="878775"/>
            <a:ext cx="5662399" cy="1398875"/>
          </a:xfrm>
          <a:prstGeom prst="rect">
            <a:avLst/>
          </a:prstGeom>
          <a:noFill/>
          <a:ln>
            <a:noFill/>
          </a:ln>
        </p:spPr>
      </p:pic>
      <p:sp>
        <p:nvSpPr>
          <p:cNvPr id="799" name="Google Shape;799;p99"/>
          <p:cNvSpPr txBox="1"/>
          <p:nvPr>
            <p:ph type="ctrTitle"/>
          </p:nvPr>
        </p:nvSpPr>
        <p:spPr>
          <a:xfrm>
            <a:off x="764400" y="2363926"/>
            <a:ext cx="7693800" cy="55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Inventory Workshop</a:t>
            </a:r>
            <a:endParaRPr sz="3600"/>
          </a:p>
          <a:p>
            <a:pPr indent="0" lvl="0" marL="0" rtl="0" algn="ctr">
              <a:lnSpc>
                <a:spcPct val="115000"/>
              </a:lnSpc>
              <a:spcBef>
                <a:spcPts val="1800"/>
              </a:spcBef>
              <a:spcAft>
                <a:spcPts val="600"/>
              </a:spcAft>
              <a:buClr>
                <a:schemeClr val="dk1"/>
              </a:buClr>
              <a:buSzPts val="1100"/>
              <a:buFont typeface="Arial"/>
              <a:buNone/>
            </a:pPr>
            <a:r>
              <a:rPr b="0" lang="en" sz="3000"/>
              <a:t>“A Write-a-thon”</a:t>
            </a:r>
            <a:endParaRPr sz="3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100"/>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805" name="Google Shape;805;p100"/>
          <p:cNvSpPr txBox="1"/>
          <p:nvPr>
            <p:ph idx="1" type="body"/>
          </p:nvPr>
        </p:nvSpPr>
        <p:spPr>
          <a:xfrm>
            <a:off x="457200" y="907675"/>
            <a:ext cx="8229600" cy="4018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 sz="1800"/>
              <a:t>Intro </a:t>
            </a:r>
            <a:r>
              <a:rPr lang="en" sz="1800"/>
              <a:t>(10 min)</a:t>
            </a:r>
            <a:r>
              <a:rPr b="1" lang="en" sz="1800"/>
              <a:t> -</a:t>
            </a:r>
            <a:r>
              <a:rPr lang="en" sz="1800"/>
              <a:t> Process,</a:t>
            </a:r>
            <a:r>
              <a:rPr b="1" lang="en" sz="1800"/>
              <a:t> </a:t>
            </a:r>
            <a:r>
              <a:rPr lang="en" sz="1800"/>
              <a:t>Metadata</a:t>
            </a:r>
            <a:r>
              <a:rPr b="1" lang="en" sz="1800"/>
              <a:t> </a:t>
            </a:r>
            <a:endParaRPr b="1" sz="1800"/>
          </a:p>
          <a:p>
            <a:pPr indent="-342900" lvl="0" marL="457200" rtl="0" algn="l">
              <a:lnSpc>
                <a:spcPct val="115000"/>
              </a:lnSpc>
              <a:spcBef>
                <a:spcPts val="0"/>
              </a:spcBef>
              <a:spcAft>
                <a:spcPts val="0"/>
              </a:spcAft>
              <a:buSzPts val="1800"/>
              <a:buChar char="●"/>
            </a:pPr>
            <a:r>
              <a:rPr b="1" lang="en" sz="1800"/>
              <a:t>Sprint 1</a:t>
            </a:r>
            <a:r>
              <a:rPr lang="en" sz="1800"/>
              <a:t> (20 min) - Sources of Data (Internal &amp; External)</a:t>
            </a:r>
            <a:endParaRPr sz="1800"/>
          </a:p>
          <a:p>
            <a:pPr indent="-342900" lvl="1" marL="914400" rtl="0" algn="l">
              <a:lnSpc>
                <a:spcPct val="115000"/>
              </a:lnSpc>
              <a:spcBef>
                <a:spcPts val="0"/>
              </a:spcBef>
              <a:spcAft>
                <a:spcPts val="0"/>
              </a:spcAft>
              <a:buSzPts val="1800"/>
              <a:buChar char="○"/>
            </a:pPr>
            <a:r>
              <a:rPr lang="en" sz="1800"/>
              <a:t>Big group</a:t>
            </a:r>
            <a:endParaRPr sz="1800"/>
          </a:p>
          <a:p>
            <a:pPr indent="-342900" lvl="0" marL="457200" rtl="0" algn="l">
              <a:lnSpc>
                <a:spcPct val="115000"/>
              </a:lnSpc>
              <a:spcBef>
                <a:spcPts val="0"/>
              </a:spcBef>
              <a:spcAft>
                <a:spcPts val="0"/>
              </a:spcAft>
              <a:buSzPts val="1800"/>
              <a:buChar char="●"/>
            </a:pPr>
            <a:r>
              <a:rPr b="1" lang="en" sz="1800"/>
              <a:t>Sprint 2 </a:t>
            </a:r>
            <a:r>
              <a:rPr lang="en" sz="1800"/>
              <a:t>(30 min) - List Out Datasets</a:t>
            </a:r>
            <a:endParaRPr sz="1800"/>
          </a:p>
          <a:p>
            <a:pPr indent="-342900" lvl="1" marL="914400" rtl="0" algn="l">
              <a:lnSpc>
                <a:spcPct val="115000"/>
              </a:lnSpc>
              <a:spcBef>
                <a:spcPts val="0"/>
              </a:spcBef>
              <a:spcAft>
                <a:spcPts val="0"/>
              </a:spcAft>
              <a:buSzPts val="1800"/>
              <a:buChar char="○"/>
            </a:pPr>
            <a:r>
              <a:rPr lang="en" sz="1800"/>
              <a:t>Break into small groups</a:t>
            </a:r>
            <a:endParaRPr b="1" sz="1800"/>
          </a:p>
          <a:p>
            <a:pPr indent="0" lvl="0" marL="457200" rtl="0" algn="l">
              <a:lnSpc>
                <a:spcPct val="115000"/>
              </a:lnSpc>
              <a:spcBef>
                <a:spcPts val="1000"/>
              </a:spcBef>
              <a:spcAft>
                <a:spcPts val="0"/>
              </a:spcAft>
              <a:buNone/>
            </a:pPr>
            <a:r>
              <a:rPr b="1" lang="en" sz="1800">
                <a:highlight>
                  <a:srgbClr val="FFF2CC"/>
                </a:highlight>
              </a:rPr>
              <a:t>Break (10 min)</a:t>
            </a:r>
            <a:endParaRPr b="1" sz="1800"/>
          </a:p>
          <a:p>
            <a:pPr indent="-342900" lvl="0" marL="457200" rtl="0" algn="l">
              <a:lnSpc>
                <a:spcPct val="115000"/>
              </a:lnSpc>
              <a:spcBef>
                <a:spcPts val="1000"/>
              </a:spcBef>
              <a:spcAft>
                <a:spcPts val="0"/>
              </a:spcAft>
              <a:buSzPts val="1800"/>
              <a:buChar char="●"/>
            </a:pPr>
            <a:r>
              <a:rPr b="1" lang="en" sz="1800"/>
              <a:t>Sprint 3</a:t>
            </a:r>
            <a:r>
              <a:rPr lang="en" sz="1800"/>
              <a:t> (30 min) - Report Back &amp; Continue to List Datasets</a:t>
            </a:r>
            <a:endParaRPr sz="1800"/>
          </a:p>
          <a:p>
            <a:pPr indent="-342900" lvl="1" marL="914400" rtl="0" algn="l">
              <a:lnSpc>
                <a:spcPct val="115000"/>
              </a:lnSpc>
              <a:spcBef>
                <a:spcPts val="0"/>
              </a:spcBef>
              <a:spcAft>
                <a:spcPts val="0"/>
              </a:spcAft>
              <a:buSzPts val="1800"/>
              <a:buChar char="○"/>
            </a:pPr>
            <a:r>
              <a:rPr lang="en" sz="1800"/>
              <a:t>Representative from each group to report on progress, themes, questions</a:t>
            </a:r>
            <a:endParaRPr sz="1800"/>
          </a:p>
          <a:p>
            <a:pPr indent="-342900" lvl="0" marL="457200" marR="0" rtl="0" algn="l">
              <a:lnSpc>
                <a:spcPct val="115000"/>
              </a:lnSpc>
              <a:spcBef>
                <a:spcPts val="0"/>
              </a:spcBef>
              <a:spcAft>
                <a:spcPts val="0"/>
              </a:spcAft>
              <a:buClr>
                <a:schemeClr val="dk1"/>
              </a:buClr>
              <a:buSzPts val="1800"/>
              <a:buFont typeface="Arial"/>
              <a:buChar char="●"/>
            </a:pPr>
            <a:r>
              <a:rPr b="1" lang="en" sz="1800"/>
              <a:t>Sprint 4</a:t>
            </a:r>
            <a:r>
              <a:rPr lang="en" sz="1800"/>
              <a:t> (20 Minutes) - Instructions on Prioritization &amp; Additional important metadata</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pic>
        <p:nvPicPr>
          <p:cNvPr id="303" name="Google Shape;303;p56"/>
          <p:cNvPicPr preferRelativeResize="0"/>
          <p:nvPr/>
        </p:nvPicPr>
        <p:blipFill rotWithShape="1">
          <a:blip r:embed="rId3">
            <a:alphaModFix/>
          </a:blip>
          <a:srcRect b="0" l="0" r="1380" t="0"/>
          <a:stretch/>
        </p:blipFill>
        <p:spPr>
          <a:xfrm>
            <a:off x="949575" y="0"/>
            <a:ext cx="6835925" cy="51435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101"/>
          <p:cNvSpPr/>
          <p:nvPr/>
        </p:nvSpPr>
        <p:spPr>
          <a:xfrm>
            <a:off x="442575" y="1535400"/>
            <a:ext cx="16335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Presentation</a:t>
            </a:r>
            <a:endParaRPr b="1" sz="1800"/>
          </a:p>
          <a:p>
            <a:pPr indent="0" lvl="0" marL="0" rtl="0" algn="l">
              <a:spcBef>
                <a:spcPts val="0"/>
              </a:spcBef>
              <a:spcAft>
                <a:spcPts val="0"/>
              </a:spcAft>
              <a:buNone/>
            </a:pPr>
            <a:r>
              <a:rPr i="1" lang="en"/>
              <a:t>Metrics / Stories</a:t>
            </a:r>
            <a:endParaRPr i="1"/>
          </a:p>
        </p:txBody>
      </p:sp>
      <p:sp>
        <p:nvSpPr>
          <p:cNvPr id="811" name="Google Shape;811;p101"/>
          <p:cNvSpPr/>
          <p:nvPr/>
        </p:nvSpPr>
        <p:spPr>
          <a:xfrm>
            <a:off x="442575" y="2171675"/>
            <a:ext cx="21813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Access </a:t>
            </a:r>
            <a:br>
              <a:rPr b="1" lang="en" sz="1800"/>
            </a:br>
            <a:r>
              <a:rPr i="1" lang="en" sz="1600">
                <a:solidFill>
                  <a:schemeClr val="dk1"/>
                </a:solidFill>
              </a:rPr>
              <a:t>Datasets</a:t>
            </a:r>
            <a:endParaRPr i="1" sz="1600"/>
          </a:p>
        </p:txBody>
      </p:sp>
      <p:sp>
        <p:nvSpPr>
          <p:cNvPr id="812" name="Google Shape;812;p101"/>
          <p:cNvSpPr/>
          <p:nvPr/>
        </p:nvSpPr>
        <p:spPr>
          <a:xfrm>
            <a:off x="442575" y="4080500"/>
            <a:ext cx="74715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People and Activities</a:t>
            </a:r>
            <a:endParaRPr b="1" sz="1800"/>
          </a:p>
        </p:txBody>
      </p:sp>
      <p:sp>
        <p:nvSpPr>
          <p:cNvPr id="813" name="Google Shape;813;p101"/>
          <p:cNvSpPr/>
          <p:nvPr/>
        </p:nvSpPr>
        <p:spPr>
          <a:xfrm>
            <a:off x="442575" y="2807950"/>
            <a:ext cx="30087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Storage </a:t>
            </a:r>
            <a:br>
              <a:rPr b="1" lang="en" sz="1800"/>
            </a:br>
            <a:r>
              <a:rPr i="1" lang="en" sz="1600"/>
              <a:t>Data Sources</a:t>
            </a:r>
            <a:endParaRPr i="1" sz="1600"/>
          </a:p>
        </p:txBody>
      </p:sp>
      <p:sp>
        <p:nvSpPr>
          <p:cNvPr id="814" name="Google Shape;814;p101"/>
          <p:cNvSpPr/>
          <p:nvPr/>
        </p:nvSpPr>
        <p:spPr>
          <a:xfrm>
            <a:off x="442575" y="3444225"/>
            <a:ext cx="41163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Collection (</a:t>
            </a:r>
            <a:r>
              <a:rPr b="1" lang="en" sz="1800">
                <a:solidFill>
                  <a:schemeClr val="dk1"/>
                </a:solidFill>
              </a:rPr>
              <a:t>Digital)</a:t>
            </a:r>
            <a:br>
              <a:rPr lang="en" sz="1800"/>
            </a:br>
            <a:r>
              <a:rPr i="1" lang="en" sz="1600"/>
              <a:t>Software User Interfaces</a:t>
            </a:r>
            <a:endParaRPr i="1" sz="1600"/>
          </a:p>
        </p:txBody>
      </p:sp>
      <p:sp>
        <p:nvSpPr>
          <p:cNvPr id="815" name="Google Shape;815;p101"/>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Stack</a:t>
            </a:r>
            <a:endParaRPr/>
          </a:p>
        </p:txBody>
      </p:sp>
      <p:sp>
        <p:nvSpPr>
          <p:cNvPr id="816" name="Google Shape;816;p101"/>
          <p:cNvSpPr txBox="1"/>
          <p:nvPr/>
        </p:nvSpPr>
        <p:spPr>
          <a:xfrm>
            <a:off x="4699550" y="3436275"/>
            <a:ext cx="35742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Transactions, logs</a:t>
            </a:r>
            <a:endParaRPr/>
          </a:p>
          <a:p>
            <a:pPr indent="0" lvl="0" marL="0" rtl="0" algn="l">
              <a:spcBef>
                <a:spcPts val="0"/>
              </a:spcBef>
              <a:spcAft>
                <a:spcPts val="0"/>
              </a:spcAft>
              <a:buNone/>
            </a:pPr>
            <a:r>
              <a:rPr i="1" lang="en"/>
              <a:t>[Ownership]</a:t>
            </a:r>
            <a:endParaRPr i="1"/>
          </a:p>
        </p:txBody>
      </p:sp>
      <p:sp>
        <p:nvSpPr>
          <p:cNvPr id="817" name="Google Shape;817;p101"/>
          <p:cNvSpPr txBox="1"/>
          <p:nvPr/>
        </p:nvSpPr>
        <p:spPr>
          <a:xfrm>
            <a:off x="4699559" y="2792227"/>
            <a:ext cx="27210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Relational Tables; Unstructured</a:t>
            </a:r>
            <a:br>
              <a:rPr lang="en"/>
            </a:br>
            <a:r>
              <a:rPr i="1" lang="en"/>
              <a:t>[Retention]</a:t>
            </a:r>
            <a:endParaRPr i="1"/>
          </a:p>
        </p:txBody>
      </p:sp>
      <p:sp>
        <p:nvSpPr>
          <p:cNvPr id="818" name="Google Shape;818;p101"/>
          <p:cNvSpPr txBox="1"/>
          <p:nvPr/>
        </p:nvSpPr>
        <p:spPr>
          <a:xfrm>
            <a:off x="4699559" y="2155953"/>
            <a:ext cx="32451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Structured Datasets or Views</a:t>
            </a:r>
            <a:br>
              <a:rPr lang="en"/>
            </a:br>
            <a:r>
              <a:rPr i="1" lang="en"/>
              <a:t>[Internal vs External, API access]</a:t>
            </a:r>
            <a:endParaRPr i="1"/>
          </a:p>
        </p:txBody>
      </p:sp>
      <p:sp>
        <p:nvSpPr>
          <p:cNvPr id="819" name="Google Shape;819;p101"/>
          <p:cNvSpPr txBox="1"/>
          <p:nvPr/>
        </p:nvSpPr>
        <p:spPr>
          <a:xfrm>
            <a:off x="4699559" y="1519675"/>
            <a:ext cx="32451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PDF Reports, Interactive Dashboards, Custom Apps, Embeds to Websites</a:t>
            </a:r>
            <a:endParaRPr/>
          </a:p>
        </p:txBody>
      </p:sp>
      <p:sp>
        <p:nvSpPr>
          <p:cNvPr id="820" name="Google Shape;820;p101"/>
          <p:cNvSpPr txBox="1"/>
          <p:nvPr/>
        </p:nvSpPr>
        <p:spPr>
          <a:xfrm>
            <a:off x="4711275" y="4084125"/>
            <a:ext cx="3245100" cy="48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solidFill>
                  <a:srgbClr val="666666"/>
                </a:solidFill>
              </a:rPr>
              <a:t>Not all activity is captured or stored digitally as data</a:t>
            </a:r>
            <a:endParaRPr i="1">
              <a:solidFill>
                <a:srgbClr val="666666"/>
              </a:solidFill>
            </a:endParaRPr>
          </a:p>
        </p:txBody>
      </p:sp>
      <p:grpSp>
        <p:nvGrpSpPr>
          <p:cNvPr id="821" name="Google Shape;821;p101"/>
          <p:cNvGrpSpPr/>
          <p:nvPr/>
        </p:nvGrpSpPr>
        <p:grpSpPr>
          <a:xfrm>
            <a:off x="291025" y="1100000"/>
            <a:ext cx="2596075" cy="1662025"/>
            <a:chOff x="222575" y="1130150"/>
            <a:chExt cx="2596075" cy="1662025"/>
          </a:xfrm>
        </p:grpSpPr>
        <p:sp>
          <p:nvSpPr>
            <p:cNvPr id="822" name="Google Shape;822;p101"/>
            <p:cNvSpPr/>
            <p:nvPr/>
          </p:nvSpPr>
          <p:spPr>
            <a:xfrm>
              <a:off x="324750" y="1441875"/>
              <a:ext cx="2493900" cy="13503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01"/>
            <p:cNvSpPr txBox="1"/>
            <p:nvPr/>
          </p:nvSpPr>
          <p:spPr>
            <a:xfrm>
              <a:off x="222575" y="1130150"/>
              <a:ext cx="19743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Our focus</a:t>
              </a:r>
              <a:endParaRPr>
                <a:solidFill>
                  <a:srgbClr val="FF0000"/>
                </a:solidFill>
              </a:endParaRPr>
            </a:p>
          </p:txBody>
        </p:sp>
      </p:grpSp>
      <p:sp>
        <p:nvSpPr>
          <p:cNvPr id="824" name="Google Shape;824;p101"/>
          <p:cNvSpPr txBox="1"/>
          <p:nvPr/>
        </p:nvSpPr>
        <p:spPr>
          <a:xfrm>
            <a:off x="4699550" y="1034750"/>
            <a:ext cx="35742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t>Relevant Terms</a:t>
            </a:r>
            <a:endParaRPr b="1" i="1" u="sng"/>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102"/>
          <p:cNvSpPr/>
          <p:nvPr/>
        </p:nvSpPr>
        <p:spPr>
          <a:xfrm>
            <a:off x="1509375" y="2171675"/>
            <a:ext cx="21813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Access </a:t>
            </a:r>
            <a:br>
              <a:rPr b="1" lang="en" sz="1800"/>
            </a:br>
            <a:r>
              <a:rPr i="1" lang="en" sz="1600">
                <a:solidFill>
                  <a:schemeClr val="dk1"/>
                </a:solidFill>
              </a:rPr>
              <a:t>Datasets</a:t>
            </a:r>
            <a:endParaRPr i="1" sz="1600"/>
          </a:p>
        </p:txBody>
      </p:sp>
      <p:sp>
        <p:nvSpPr>
          <p:cNvPr id="830" name="Google Shape;830;p102"/>
          <p:cNvSpPr/>
          <p:nvPr/>
        </p:nvSpPr>
        <p:spPr>
          <a:xfrm>
            <a:off x="1509375" y="4080500"/>
            <a:ext cx="74715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People and Activities</a:t>
            </a:r>
            <a:endParaRPr b="1" sz="1800"/>
          </a:p>
        </p:txBody>
      </p:sp>
      <p:sp>
        <p:nvSpPr>
          <p:cNvPr id="831" name="Google Shape;831;p102"/>
          <p:cNvSpPr/>
          <p:nvPr/>
        </p:nvSpPr>
        <p:spPr>
          <a:xfrm>
            <a:off x="1509375" y="2807950"/>
            <a:ext cx="30087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Storage </a:t>
            </a:r>
            <a:br>
              <a:rPr b="1" lang="en" sz="1800"/>
            </a:br>
            <a:r>
              <a:rPr i="1" lang="en" sz="1600"/>
              <a:t>Data Sources</a:t>
            </a:r>
            <a:endParaRPr i="1" sz="1600"/>
          </a:p>
        </p:txBody>
      </p:sp>
      <p:sp>
        <p:nvSpPr>
          <p:cNvPr id="832" name="Google Shape;832;p102"/>
          <p:cNvSpPr/>
          <p:nvPr/>
        </p:nvSpPr>
        <p:spPr>
          <a:xfrm>
            <a:off x="1509375" y="3444225"/>
            <a:ext cx="41163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Collection (</a:t>
            </a:r>
            <a:r>
              <a:rPr b="1" lang="en" sz="1800">
                <a:solidFill>
                  <a:schemeClr val="dk1"/>
                </a:solidFill>
              </a:rPr>
              <a:t>Digital)</a:t>
            </a:r>
            <a:br>
              <a:rPr lang="en" sz="1800"/>
            </a:br>
            <a:r>
              <a:rPr i="1" lang="en" sz="1600"/>
              <a:t>Software User Interfaces</a:t>
            </a:r>
            <a:endParaRPr i="1" sz="1600"/>
          </a:p>
        </p:txBody>
      </p:sp>
      <p:sp>
        <p:nvSpPr>
          <p:cNvPr id="833" name="Google Shape;833;p102"/>
          <p:cNvSpPr/>
          <p:nvPr/>
        </p:nvSpPr>
        <p:spPr>
          <a:xfrm>
            <a:off x="1509375" y="1535400"/>
            <a:ext cx="16335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Presentation</a:t>
            </a:r>
            <a:endParaRPr b="1" sz="1800"/>
          </a:p>
        </p:txBody>
      </p:sp>
      <p:sp>
        <p:nvSpPr>
          <p:cNvPr id="834" name="Google Shape;834;p102"/>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Stack</a:t>
            </a:r>
            <a:endParaRPr/>
          </a:p>
        </p:txBody>
      </p:sp>
      <p:sp>
        <p:nvSpPr>
          <p:cNvPr id="835" name="Google Shape;835;p102"/>
          <p:cNvSpPr txBox="1"/>
          <p:nvPr/>
        </p:nvSpPr>
        <p:spPr>
          <a:xfrm>
            <a:off x="5766350" y="3436275"/>
            <a:ext cx="24924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Transactions, logs</a:t>
            </a:r>
            <a:endParaRPr/>
          </a:p>
          <a:p>
            <a:pPr indent="0" lvl="0" marL="0" rtl="0" algn="l">
              <a:spcBef>
                <a:spcPts val="0"/>
              </a:spcBef>
              <a:spcAft>
                <a:spcPts val="0"/>
              </a:spcAft>
              <a:buNone/>
            </a:pPr>
            <a:r>
              <a:rPr i="1" lang="en"/>
              <a:t>[Ownership]</a:t>
            </a:r>
            <a:endParaRPr i="1"/>
          </a:p>
        </p:txBody>
      </p:sp>
      <p:sp>
        <p:nvSpPr>
          <p:cNvPr id="836" name="Google Shape;836;p102"/>
          <p:cNvSpPr txBox="1"/>
          <p:nvPr/>
        </p:nvSpPr>
        <p:spPr>
          <a:xfrm>
            <a:off x="5766359" y="2792227"/>
            <a:ext cx="27210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Relational Tables; Unstructured</a:t>
            </a:r>
            <a:br>
              <a:rPr lang="en"/>
            </a:br>
            <a:r>
              <a:rPr i="1" lang="en"/>
              <a:t>[Retention]</a:t>
            </a:r>
            <a:endParaRPr i="1"/>
          </a:p>
        </p:txBody>
      </p:sp>
      <p:sp>
        <p:nvSpPr>
          <p:cNvPr id="837" name="Google Shape;837;p102"/>
          <p:cNvSpPr txBox="1"/>
          <p:nvPr/>
        </p:nvSpPr>
        <p:spPr>
          <a:xfrm>
            <a:off x="5766359" y="1519675"/>
            <a:ext cx="32451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PDF Reports, Interactive Dashboards, Custom Apps, Embeds to Websites</a:t>
            </a:r>
            <a:endParaRPr/>
          </a:p>
        </p:txBody>
      </p:sp>
      <p:sp>
        <p:nvSpPr>
          <p:cNvPr id="838" name="Google Shape;838;p102"/>
          <p:cNvSpPr txBox="1"/>
          <p:nvPr/>
        </p:nvSpPr>
        <p:spPr>
          <a:xfrm>
            <a:off x="5778075" y="4084125"/>
            <a:ext cx="3245100" cy="48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solidFill>
                  <a:srgbClr val="666666"/>
                </a:solidFill>
              </a:rPr>
              <a:t>Not all activity is captured or stored digitally as data</a:t>
            </a:r>
            <a:endParaRPr i="1">
              <a:solidFill>
                <a:srgbClr val="666666"/>
              </a:solidFill>
            </a:endParaRPr>
          </a:p>
        </p:txBody>
      </p:sp>
      <p:grpSp>
        <p:nvGrpSpPr>
          <p:cNvPr id="839" name="Google Shape;839;p102"/>
          <p:cNvGrpSpPr/>
          <p:nvPr/>
        </p:nvGrpSpPr>
        <p:grpSpPr>
          <a:xfrm>
            <a:off x="1335375" y="1120950"/>
            <a:ext cx="2596075" cy="1662025"/>
            <a:chOff x="222575" y="1130150"/>
            <a:chExt cx="2596075" cy="1662025"/>
          </a:xfrm>
        </p:grpSpPr>
        <p:sp>
          <p:nvSpPr>
            <p:cNvPr id="840" name="Google Shape;840;p102"/>
            <p:cNvSpPr/>
            <p:nvPr/>
          </p:nvSpPr>
          <p:spPr>
            <a:xfrm>
              <a:off x="324750" y="1441875"/>
              <a:ext cx="2493900" cy="13503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02"/>
            <p:cNvSpPr txBox="1"/>
            <p:nvPr/>
          </p:nvSpPr>
          <p:spPr>
            <a:xfrm>
              <a:off x="222575" y="1130150"/>
              <a:ext cx="19743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Our focus</a:t>
              </a:r>
              <a:endParaRPr>
                <a:solidFill>
                  <a:srgbClr val="FF0000"/>
                </a:solidFill>
              </a:endParaRPr>
            </a:p>
          </p:txBody>
        </p:sp>
      </p:grpSp>
      <p:sp>
        <p:nvSpPr>
          <p:cNvPr id="842" name="Google Shape;842;p102"/>
          <p:cNvSpPr/>
          <p:nvPr/>
        </p:nvSpPr>
        <p:spPr>
          <a:xfrm>
            <a:off x="259300" y="1535400"/>
            <a:ext cx="886800" cy="3106200"/>
          </a:xfrm>
          <a:prstGeom prst="down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02"/>
          <p:cNvSpPr txBox="1"/>
          <p:nvPr/>
        </p:nvSpPr>
        <p:spPr>
          <a:xfrm>
            <a:off x="259300" y="744325"/>
            <a:ext cx="55788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0000"/>
                </a:solidFill>
              </a:rPr>
              <a:t>Your desired </a:t>
            </a:r>
            <a:r>
              <a:rPr b="1" lang="en" sz="1800">
                <a:solidFill>
                  <a:srgbClr val="CC0000"/>
                </a:solidFill>
              </a:rPr>
              <a:t>stories </a:t>
            </a:r>
            <a:r>
              <a:rPr lang="en" sz="1800">
                <a:solidFill>
                  <a:srgbClr val="CC0000"/>
                </a:solidFill>
              </a:rPr>
              <a:t>can impact the </a:t>
            </a:r>
            <a:r>
              <a:rPr b="1" lang="en" sz="1800">
                <a:solidFill>
                  <a:srgbClr val="CC0000"/>
                </a:solidFill>
              </a:rPr>
              <a:t>whole </a:t>
            </a:r>
            <a:r>
              <a:rPr lang="en" sz="1800">
                <a:solidFill>
                  <a:srgbClr val="CC0000"/>
                </a:solidFill>
              </a:rPr>
              <a:t>stack</a:t>
            </a:r>
            <a:endParaRPr sz="1800">
              <a:solidFill>
                <a:srgbClr val="CC0000"/>
              </a:solidFill>
            </a:endParaRPr>
          </a:p>
        </p:txBody>
      </p:sp>
      <p:sp>
        <p:nvSpPr>
          <p:cNvPr id="844" name="Google Shape;844;p102"/>
          <p:cNvSpPr txBox="1"/>
          <p:nvPr/>
        </p:nvSpPr>
        <p:spPr>
          <a:xfrm>
            <a:off x="5766359" y="2155953"/>
            <a:ext cx="32451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Structured Datasets or Views</a:t>
            </a:r>
            <a:br>
              <a:rPr lang="en"/>
            </a:br>
            <a:r>
              <a:rPr i="1" lang="en"/>
              <a:t>[Internal vs External, API access]</a:t>
            </a:r>
            <a:endParaRPr i="1"/>
          </a:p>
        </p:txBody>
      </p:sp>
      <p:sp>
        <p:nvSpPr>
          <p:cNvPr id="845" name="Google Shape;845;p102"/>
          <p:cNvSpPr txBox="1"/>
          <p:nvPr/>
        </p:nvSpPr>
        <p:spPr>
          <a:xfrm>
            <a:off x="5766350" y="1034750"/>
            <a:ext cx="31038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t>Relevant Terms</a:t>
            </a:r>
            <a:endParaRPr b="1" i="1" u="sng"/>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graphicFrame>
        <p:nvGraphicFramePr>
          <p:cNvPr id="850" name="Google Shape;850;p103"/>
          <p:cNvGraphicFramePr/>
          <p:nvPr/>
        </p:nvGraphicFramePr>
        <p:xfrm>
          <a:off x="1576750" y="2053725"/>
          <a:ext cx="3000000" cy="3000000"/>
        </p:xfrm>
        <a:graphic>
          <a:graphicData uri="http://schemas.openxmlformats.org/drawingml/2006/table">
            <a:tbl>
              <a:tblPr>
                <a:noFill/>
                <a:tableStyleId>{167A69B6-C4C3-4CE8-8725-BB937CDBAC94}</a:tableStyleId>
              </a:tblPr>
              <a:tblGrid>
                <a:gridCol w="1905150"/>
              </a:tblGrid>
              <a:tr h="164300">
                <a:tc>
                  <a:txBody>
                    <a:bodyPr>
                      <a:noAutofit/>
                    </a:bodyPr>
                    <a:lstStyle/>
                    <a:p>
                      <a:pPr indent="0" lvl="0" marL="0" rtl="0" algn="l">
                        <a:lnSpc>
                          <a:spcPct val="115000"/>
                        </a:lnSpc>
                        <a:spcBef>
                          <a:spcPts val="0"/>
                        </a:spcBef>
                        <a:spcAft>
                          <a:spcPts val="0"/>
                        </a:spcAft>
                        <a:buNone/>
                      </a:pPr>
                      <a:r>
                        <a:rPr lang="en" sz="800"/>
                        <a:t>Dataset Name</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164300">
                <a:tc>
                  <a:txBody>
                    <a:bodyPr>
                      <a:noAutofit/>
                    </a:bodyPr>
                    <a:lstStyle/>
                    <a:p>
                      <a:pPr indent="0" lvl="0" marL="0" rtl="0" algn="l">
                        <a:lnSpc>
                          <a:spcPct val="115000"/>
                        </a:lnSpc>
                        <a:spcBef>
                          <a:spcPts val="0"/>
                        </a:spcBef>
                        <a:spcAft>
                          <a:spcPts val="0"/>
                        </a:spcAft>
                        <a:buNone/>
                      </a:pPr>
                      <a:r>
                        <a:rPr lang="en" sz="800"/>
                        <a:t>Source</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164300">
                <a:tc>
                  <a:txBody>
                    <a:bodyPr>
                      <a:noAutofit/>
                    </a:bodyPr>
                    <a:lstStyle/>
                    <a:p>
                      <a:pPr indent="0" lvl="0" marL="0" rtl="0" algn="l">
                        <a:lnSpc>
                          <a:spcPct val="115000"/>
                        </a:lnSpc>
                        <a:spcBef>
                          <a:spcPts val="0"/>
                        </a:spcBef>
                        <a:spcAft>
                          <a:spcPts val="0"/>
                        </a:spcAft>
                        <a:buNone/>
                      </a:pPr>
                      <a:r>
                        <a:rPr lang="en" sz="800"/>
                        <a:t>Initial Overall Priority (1,2,3)</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164300">
                <a:tc>
                  <a:txBody>
                    <a:bodyPr>
                      <a:noAutofit/>
                    </a:bodyPr>
                    <a:lstStyle/>
                    <a:p>
                      <a:pPr indent="0" lvl="0" marL="0" rtl="0" algn="l">
                        <a:lnSpc>
                          <a:spcPct val="115000"/>
                        </a:lnSpc>
                        <a:spcBef>
                          <a:spcPts val="0"/>
                        </a:spcBef>
                        <a:spcAft>
                          <a:spcPts val="0"/>
                        </a:spcAft>
                        <a:buNone/>
                      </a:pPr>
                      <a:r>
                        <a:rPr lang="en" sz="800"/>
                        <a:t>Currently Collected</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64300">
                <a:tc>
                  <a:txBody>
                    <a:bodyPr>
                      <a:noAutofit/>
                    </a:bodyPr>
                    <a:lstStyle/>
                    <a:p>
                      <a:pPr indent="0" lvl="0" marL="0" rtl="0" algn="l">
                        <a:lnSpc>
                          <a:spcPct val="115000"/>
                        </a:lnSpc>
                        <a:spcBef>
                          <a:spcPts val="0"/>
                        </a:spcBef>
                        <a:spcAft>
                          <a:spcPts val="0"/>
                        </a:spcAft>
                        <a:buNone/>
                      </a:pPr>
                      <a:r>
                        <a:rPr lang="en" sz="800"/>
                        <a:t>Currently Open</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64300">
                <a:tc>
                  <a:txBody>
                    <a:bodyPr>
                      <a:noAutofit/>
                    </a:bodyPr>
                    <a:lstStyle/>
                    <a:p>
                      <a:pPr indent="0" lvl="0" marL="0" rtl="0" algn="l">
                        <a:lnSpc>
                          <a:spcPct val="115000"/>
                        </a:lnSpc>
                        <a:spcBef>
                          <a:spcPts val="0"/>
                        </a:spcBef>
                        <a:spcAft>
                          <a:spcPts val="0"/>
                        </a:spcAft>
                        <a:buNone/>
                      </a:pPr>
                      <a:r>
                        <a:rPr lang="en" sz="800"/>
                        <a:t>Primary Team Responsible</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64300">
                <a:tc>
                  <a:txBody>
                    <a:bodyPr>
                      <a:noAutofit/>
                    </a:bodyPr>
                    <a:lstStyle/>
                    <a:p>
                      <a:pPr indent="0" lvl="0" marL="0" rtl="0" algn="l">
                        <a:lnSpc>
                          <a:spcPct val="115000"/>
                        </a:lnSpc>
                        <a:spcBef>
                          <a:spcPts val="0"/>
                        </a:spcBef>
                        <a:spcAft>
                          <a:spcPts val="0"/>
                        </a:spcAft>
                        <a:buNone/>
                      </a:pPr>
                      <a:r>
                        <a:rPr lang="en" sz="800"/>
                        <a:t>Category, Keywords</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164300">
                <a:tc>
                  <a:txBody>
                    <a:bodyPr>
                      <a:noAutofit/>
                    </a:bodyPr>
                    <a:lstStyle/>
                    <a:p>
                      <a:pPr indent="0" lvl="0" marL="0" rtl="0" algn="l">
                        <a:lnSpc>
                          <a:spcPct val="115000"/>
                        </a:lnSpc>
                        <a:spcBef>
                          <a:spcPts val="0"/>
                        </a:spcBef>
                        <a:spcAft>
                          <a:spcPts val="0"/>
                        </a:spcAft>
                        <a:buNone/>
                      </a:pPr>
                      <a:r>
                        <a:rPr lang="en" sz="800"/>
                        <a:t>Description (Key Fields)</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164300">
                <a:tc>
                  <a:txBody>
                    <a:bodyPr>
                      <a:noAutofit/>
                    </a:bodyPr>
                    <a:lstStyle/>
                    <a:p>
                      <a:pPr indent="0" lvl="0" marL="0" rtl="0" algn="l">
                        <a:lnSpc>
                          <a:spcPct val="115000"/>
                        </a:lnSpc>
                        <a:spcBef>
                          <a:spcPts val="0"/>
                        </a:spcBef>
                        <a:spcAft>
                          <a:spcPts val="0"/>
                        </a:spcAft>
                        <a:buNone/>
                      </a:pPr>
                      <a:r>
                        <a:rPr lang="en" sz="800"/>
                        <a:t>Update Frequency</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164300">
                <a:tc>
                  <a:txBody>
                    <a:bodyPr>
                      <a:noAutofit/>
                    </a:bodyPr>
                    <a:lstStyle/>
                    <a:p>
                      <a:pPr indent="0" lvl="0" marL="0" rtl="0" algn="l">
                        <a:lnSpc>
                          <a:spcPct val="115000"/>
                        </a:lnSpc>
                        <a:spcBef>
                          <a:spcPts val="0"/>
                        </a:spcBef>
                        <a:spcAft>
                          <a:spcPts val="0"/>
                        </a:spcAft>
                        <a:buNone/>
                      </a:pPr>
                      <a:r>
                        <a:rPr lang="en" sz="800"/>
                        <a:t>Level of Use</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64300">
                <a:tc>
                  <a:txBody>
                    <a:bodyPr>
                      <a:noAutofit/>
                    </a:bodyPr>
                    <a:lstStyle/>
                    <a:p>
                      <a:pPr indent="0" lvl="0" marL="0" rtl="0" algn="l">
                        <a:lnSpc>
                          <a:spcPct val="115000"/>
                        </a:lnSpc>
                        <a:spcBef>
                          <a:spcPts val="0"/>
                        </a:spcBef>
                        <a:spcAft>
                          <a:spcPts val="0"/>
                        </a:spcAft>
                        <a:buNone/>
                      </a:pPr>
                      <a:r>
                        <a:rPr lang="en" sz="800"/>
                        <a:t>Sensitivity</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64300">
                <a:tc>
                  <a:txBody>
                    <a:bodyPr>
                      <a:noAutofit/>
                    </a:bodyPr>
                    <a:lstStyle/>
                    <a:p>
                      <a:pPr indent="0" lvl="0" marL="0" rtl="0" algn="l">
                        <a:lnSpc>
                          <a:spcPct val="115000"/>
                        </a:lnSpc>
                        <a:spcBef>
                          <a:spcPts val="0"/>
                        </a:spcBef>
                        <a:spcAft>
                          <a:spcPts val="0"/>
                        </a:spcAft>
                        <a:buNone/>
                      </a:pPr>
                      <a:r>
                        <a:rPr lang="en" sz="800"/>
                        <a:t>Available Formats (Currently)</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64300">
                <a:tc>
                  <a:txBody>
                    <a:bodyPr>
                      <a:noAutofit/>
                    </a:bodyPr>
                    <a:lstStyle/>
                    <a:p>
                      <a:pPr indent="0" lvl="0" marL="0" rtl="0" algn="l">
                        <a:lnSpc>
                          <a:spcPct val="115000"/>
                        </a:lnSpc>
                        <a:spcBef>
                          <a:spcPts val="0"/>
                        </a:spcBef>
                        <a:spcAft>
                          <a:spcPts val="0"/>
                        </a:spcAft>
                        <a:buNone/>
                      </a:pPr>
                      <a:r>
                        <a:rPr lang="en" sz="800"/>
                        <a:t>Level of Effort to Publish</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64300">
                <a:tc>
                  <a:txBody>
                    <a:bodyPr>
                      <a:noAutofit/>
                    </a:bodyPr>
                    <a:lstStyle/>
                    <a:p>
                      <a:pPr indent="0" lvl="0" marL="0" rtl="0" algn="l">
                        <a:lnSpc>
                          <a:spcPct val="115000"/>
                        </a:lnSpc>
                        <a:spcBef>
                          <a:spcPts val="0"/>
                        </a:spcBef>
                        <a:spcAft>
                          <a:spcPts val="0"/>
                        </a:spcAft>
                        <a:buNone/>
                      </a:pPr>
                      <a:r>
                        <a:rPr lang="en" sz="800"/>
                        <a:t>Data Owner (BDirector)</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93275">
                <a:tc>
                  <a:txBody>
                    <a:bodyPr>
                      <a:noAutofit/>
                    </a:bodyPr>
                    <a:lstStyle/>
                    <a:p>
                      <a:pPr indent="0" lvl="0" marL="0" rtl="0" algn="l">
                        <a:lnSpc>
                          <a:spcPct val="115000"/>
                        </a:lnSpc>
                        <a:spcBef>
                          <a:spcPts val="0"/>
                        </a:spcBef>
                        <a:spcAft>
                          <a:spcPts val="0"/>
                        </a:spcAft>
                        <a:buNone/>
                      </a:pPr>
                      <a:r>
                        <a:rPr lang="en" sz="800"/>
                        <a:t>Person Assigned To Complete Metadata</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64300">
                <a:tc>
                  <a:txBody>
                    <a:bodyPr>
                      <a:noAutofit/>
                    </a:bodyPr>
                    <a:lstStyle/>
                    <a:p>
                      <a:pPr indent="0" lvl="0" marL="0" rtl="0" algn="l">
                        <a:lnSpc>
                          <a:spcPct val="115000"/>
                        </a:lnSpc>
                        <a:spcBef>
                          <a:spcPts val="0"/>
                        </a:spcBef>
                        <a:spcAft>
                          <a:spcPts val="0"/>
                        </a:spcAft>
                        <a:buNone/>
                      </a:pPr>
                      <a:r>
                        <a:rPr lang="en" sz="800"/>
                        <a:t>Primary Stakeholders</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bl>
          </a:graphicData>
        </a:graphic>
      </p:graphicFrame>
      <p:sp>
        <p:nvSpPr>
          <p:cNvPr id="851" name="Google Shape;851;p103"/>
          <p:cNvSpPr/>
          <p:nvPr/>
        </p:nvSpPr>
        <p:spPr>
          <a:xfrm>
            <a:off x="3499350" y="892450"/>
            <a:ext cx="2266500" cy="1134600"/>
          </a:xfrm>
          <a:prstGeom prst="chevron">
            <a:avLst>
              <a:gd fmla="val 279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03"/>
          <p:cNvSpPr/>
          <p:nvPr/>
        </p:nvSpPr>
        <p:spPr>
          <a:xfrm>
            <a:off x="6306025" y="892450"/>
            <a:ext cx="2121000" cy="1134600"/>
          </a:xfrm>
          <a:prstGeom prst="chevron">
            <a:avLst>
              <a:gd fmla="val 279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03"/>
          <p:cNvSpPr/>
          <p:nvPr/>
        </p:nvSpPr>
        <p:spPr>
          <a:xfrm>
            <a:off x="348675" y="892450"/>
            <a:ext cx="1563900" cy="1134600"/>
          </a:xfrm>
          <a:prstGeom prst="homePlate">
            <a:avLst>
              <a:gd fmla="val 2922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03"/>
          <p:cNvSpPr/>
          <p:nvPr/>
        </p:nvSpPr>
        <p:spPr>
          <a:xfrm>
            <a:off x="1638550" y="892450"/>
            <a:ext cx="2121000" cy="1134600"/>
          </a:xfrm>
          <a:prstGeom prst="chevron">
            <a:avLst>
              <a:gd fmla="val 2799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03"/>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Inventory Process</a:t>
            </a:r>
            <a:endParaRPr/>
          </a:p>
        </p:txBody>
      </p:sp>
      <p:sp>
        <p:nvSpPr>
          <p:cNvPr id="856" name="Google Shape;856;p103"/>
          <p:cNvSpPr txBox="1"/>
          <p:nvPr>
            <p:ph idx="1" type="body"/>
          </p:nvPr>
        </p:nvSpPr>
        <p:spPr>
          <a:xfrm>
            <a:off x="261825" y="1074625"/>
            <a:ext cx="1737600" cy="63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Sources</a:t>
            </a:r>
            <a:endParaRPr/>
          </a:p>
        </p:txBody>
      </p:sp>
      <p:sp>
        <p:nvSpPr>
          <p:cNvPr id="857" name="Google Shape;857;p103"/>
          <p:cNvSpPr txBox="1"/>
          <p:nvPr>
            <p:ph idx="1" type="body"/>
          </p:nvPr>
        </p:nvSpPr>
        <p:spPr>
          <a:xfrm>
            <a:off x="1961938" y="846025"/>
            <a:ext cx="1897800" cy="63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Initial Catalog</a:t>
            </a:r>
            <a:endParaRPr/>
          </a:p>
        </p:txBody>
      </p:sp>
      <p:sp>
        <p:nvSpPr>
          <p:cNvPr id="858" name="Google Shape;858;p103"/>
          <p:cNvSpPr txBox="1"/>
          <p:nvPr>
            <p:ph idx="1" type="body"/>
          </p:nvPr>
        </p:nvSpPr>
        <p:spPr>
          <a:xfrm>
            <a:off x="3691550" y="846025"/>
            <a:ext cx="2349300" cy="63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600"/>
              <a:t>Prioritization</a:t>
            </a:r>
            <a:endParaRPr sz="2600"/>
          </a:p>
        </p:txBody>
      </p:sp>
      <p:sp>
        <p:nvSpPr>
          <p:cNvPr id="859" name="Google Shape;859;p103"/>
          <p:cNvSpPr txBox="1"/>
          <p:nvPr>
            <p:ph idx="1" type="body"/>
          </p:nvPr>
        </p:nvSpPr>
        <p:spPr>
          <a:xfrm>
            <a:off x="6499950" y="846025"/>
            <a:ext cx="2121000" cy="63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Metadata</a:t>
            </a:r>
            <a:endParaRPr sz="2400"/>
          </a:p>
          <a:p>
            <a:pPr indent="0" lvl="0" marL="0" rtl="0" algn="l">
              <a:spcBef>
                <a:spcPts val="600"/>
              </a:spcBef>
              <a:spcAft>
                <a:spcPts val="0"/>
              </a:spcAft>
              <a:buNone/>
            </a:pPr>
            <a:r>
              <a:rPr lang="en" sz="2400"/>
              <a:t>Enrichment</a:t>
            </a:r>
            <a:endParaRPr sz="2400"/>
          </a:p>
        </p:txBody>
      </p:sp>
      <p:graphicFrame>
        <p:nvGraphicFramePr>
          <p:cNvPr id="860" name="Google Shape;860;p103"/>
          <p:cNvGraphicFramePr/>
          <p:nvPr/>
        </p:nvGraphicFramePr>
        <p:xfrm>
          <a:off x="3552875" y="2358525"/>
          <a:ext cx="3000000" cy="3000000"/>
        </p:xfrm>
        <a:graphic>
          <a:graphicData uri="http://schemas.openxmlformats.org/drawingml/2006/table">
            <a:tbl>
              <a:tblPr>
                <a:noFill/>
                <a:tableStyleId>{167A69B6-C4C3-4CE8-8725-BB937CDBAC94}</a:tableStyleId>
              </a:tblPr>
              <a:tblGrid>
                <a:gridCol w="1698075"/>
              </a:tblGrid>
              <a:tr h="164300">
                <a:tc>
                  <a:txBody>
                    <a:bodyPr>
                      <a:noAutofit/>
                    </a:bodyPr>
                    <a:lstStyle/>
                    <a:p>
                      <a:pPr indent="0" lvl="0" marL="0" rtl="0" algn="l">
                        <a:lnSpc>
                          <a:spcPct val="115000"/>
                        </a:lnSpc>
                        <a:spcBef>
                          <a:spcPts val="0"/>
                        </a:spcBef>
                        <a:spcAft>
                          <a:spcPts val="0"/>
                        </a:spcAft>
                        <a:buNone/>
                      </a:pPr>
                      <a:r>
                        <a:rPr lang="en" sz="800"/>
                        <a:t>Level of Use</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164300">
                <a:tc>
                  <a:txBody>
                    <a:bodyPr>
                      <a:noAutofit/>
                    </a:bodyPr>
                    <a:lstStyle/>
                    <a:p>
                      <a:pPr indent="0" lvl="0" marL="0" rtl="0" algn="l">
                        <a:lnSpc>
                          <a:spcPct val="115000"/>
                        </a:lnSpc>
                        <a:spcBef>
                          <a:spcPts val="0"/>
                        </a:spcBef>
                        <a:spcAft>
                          <a:spcPts val="0"/>
                        </a:spcAft>
                        <a:buNone/>
                      </a:pPr>
                      <a:r>
                        <a:rPr lang="en" sz="800"/>
                        <a:t>Sensitivity</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164300">
                <a:tc>
                  <a:txBody>
                    <a:bodyPr>
                      <a:noAutofit/>
                    </a:bodyPr>
                    <a:lstStyle/>
                    <a:p>
                      <a:pPr indent="0" lvl="0" marL="0" rtl="0" algn="l">
                        <a:lnSpc>
                          <a:spcPct val="115000"/>
                        </a:lnSpc>
                        <a:spcBef>
                          <a:spcPts val="0"/>
                        </a:spcBef>
                        <a:spcAft>
                          <a:spcPts val="0"/>
                        </a:spcAft>
                        <a:buNone/>
                      </a:pPr>
                      <a:r>
                        <a:rPr lang="en" sz="800"/>
                        <a:t>Level of Effort to Publish</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164300">
                <a:tc>
                  <a:txBody>
                    <a:bodyPr>
                      <a:noAutofit/>
                    </a:bodyPr>
                    <a:lstStyle/>
                    <a:p>
                      <a:pPr indent="0" lvl="0" marL="0" rtl="0" algn="l">
                        <a:lnSpc>
                          <a:spcPct val="115000"/>
                        </a:lnSpc>
                        <a:spcBef>
                          <a:spcPts val="0"/>
                        </a:spcBef>
                        <a:spcAft>
                          <a:spcPts val="0"/>
                        </a:spcAft>
                        <a:buNone/>
                      </a:pPr>
                      <a:r>
                        <a:rPr lang="en" sz="800"/>
                        <a:t>Level of Effort to Contextualize</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r h="164300">
                <a:tc>
                  <a:txBody>
                    <a:bodyPr>
                      <a:noAutofit/>
                    </a:bodyPr>
                    <a:lstStyle/>
                    <a:p>
                      <a:pPr indent="0" lvl="0" marL="0" rtl="0" algn="l">
                        <a:lnSpc>
                          <a:spcPct val="115000"/>
                        </a:lnSpc>
                        <a:spcBef>
                          <a:spcPts val="0"/>
                        </a:spcBef>
                        <a:spcAft>
                          <a:spcPts val="0"/>
                        </a:spcAft>
                        <a:buNone/>
                      </a:pPr>
                      <a:r>
                        <a:rPr lang="en" sz="800"/>
                        <a:t>Strategic Alignment (KPIs)</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graphicFrame>
        <p:nvGraphicFramePr>
          <p:cNvPr id="861" name="Google Shape;861;p103"/>
          <p:cNvGraphicFramePr/>
          <p:nvPr/>
        </p:nvGraphicFramePr>
        <p:xfrm>
          <a:off x="6351425" y="2100538"/>
          <a:ext cx="3000000" cy="3000000"/>
        </p:xfrm>
        <a:graphic>
          <a:graphicData uri="http://schemas.openxmlformats.org/drawingml/2006/table">
            <a:tbl>
              <a:tblPr>
                <a:noFill/>
                <a:tableStyleId>{167A69B6-C4C3-4CE8-8725-BB937CDBAC94}</a:tableStyleId>
              </a:tblPr>
              <a:tblGrid>
                <a:gridCol w="1905150"/>
              </a:tblGrid>
              <a:tr h="164300">
                <a:tc>
                  <a:txBody>
                    <a:bodyPr>
                      <a:noAutofit/>
                    </a:bodyPr>
                    <a:lstStyle/>
                    <a:p>
                      <a:pPr indent="0" lvl="0" marL="0" rtl="0" algn="l">
                        <a:lnSpc>
                          <a:spcPct val="115000"/>
                        </a:lnSpc>
                        <a:spcBef>
                          <a:spcPts val="0"/>
                        </a:spcBef>
                        <a:spcAft>
                          <a:spcPts val="0"/>
                        </a:spcAft>
                        <a:buNone/>
                      </a:pPr>
                      <a:r>
                        <a:rPr lang="en" sz="800"/>
                        <a:t>Geographic Coverage</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64300">
                <a:tc>
                  <a:txBody>
                    <a:bodyPr>
                      <a:noAutofit/>
                    </a:bodyPr>
                    <a:lstStyle/>
                    <a:p>
                      <a:pPr indent="0" lvl="0" marL="0" rtl="0" algn="l">
                        <a:lnSpc>
                          <a:spcPct val="115000"/>
                        </a:lnSpc>
                        <a:spcBef>
                          <a:spcPts val="0"/>
                        </a:spcBef>
                        <a:spcAft>
                          <a:spcPts val="0"/>
                        </a:spcAft>
                        <a:buNone/>
                      </a:pPr>
                      <a:r>
                        <a:rPr lang="en" sz="800"/>
                        <a:t>Data Steward</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64300">
                <a:tc>
                  <a:txBody>
                    <a:bodyPr>
                      <a:noAutofit/>
                    </a:bodyPr>
                    <a:lstStyle/>
                    <a:p>
                      <a:pPr indent="0" lvl="0" marL="0" rtl="0" algn="l">
                        <a:lnSpc>
                          <a:spcPct val="115000"/>
                        </a:lnSpc>
                        <a:spcBef>
                          <a:spcPts val="0"/>
                        </a:spcBef>
                        <a:spcAft>
                          <a:spcPts val="0"/>
                        </a:spcAft>
                        <a:buNone/>
                      </a:pPr>
                      <a:r>
                        <a:rPr lang="en" sz="800"/>
                        <a:t>Data Technical Point of Contact (if applicable)</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64300">
                <a:tc>
                  <a:txBody>
                    <a:bodyPr>
                      <a:noAutofit/>
                    </a:bodyPr>
                    <a:lstStyle/>
                    <a:p>
                      <a:pPr indent="0" lvl="0" marL="0" rtl="0" algn="l">
                        <a:lnSpc>
                          <a:spcPct val="115000"/>
                        </a:lnSpc>
                        <a:spcBef>
                          <a:spcPts val="0"/>
                        </a:spcBef>
                        <a:spcAft>
                          <a:spcPts val="0"/>
                        </a:spcAft>
                        <a:buNone/>
                      </a:pPr>
                      <a:r>
                        <a:rPr lang="en" sz="800"/>
                        <a:t>Automation Candidate</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bl>
          </a:graphicData>
        </a:graphic>
      </p:graphicFrame>
      <p:sp>
        <p:nvSpPr>
          <p:cNvPr id="862" name="Google Shape;862;p103"/>
          <p:cNvSpPr/>
          <p:nvPr/>
        </p:nvSpPr>
        <p:spPr>
          <a:xfrm>
            <a:off x="5510550" y="892450"/>
            <a:ext cx="1035900" cy="1134600"/>
          </a:xfrm>
          <a:prstGeom prst="chevron">
            <a:avLst>
              <a:gd fmla="val 30772"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03"/>
          <p:cNvSpPr txBox="1"/>
          <p:nvPr>
            <p:ph idx="1" type="body"/>
          </p:nvPr>
        </p:nvSpPr>
        <p:spPr>
          <a:xfrm rot="2864764">
            <a:off x="5306400" y="975078"/>
            <a:ext cx="1580714" cy="558325"/>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Start </a:t>
            </a:r>
            <a:endParaRPr sz="1400"/>
          </a:p>
          <a:p>
            <a:pPr indent="0" lvl="0" marL="0" rtl="0" algn="ctr">
              <a:spcBef>
                <a:spcPts val="0"/>
              </a:spcBef>
              <a:spcAft>
                <a:spcPts val="0"/>
              </a:spcAft>
              <a:buNone/>
            </a:pPr>
            <a:r>
              <a:rPr lang="en" sz="1400"/>
              <a:t>Publishing</a:t>
            </a:r>
            <a:endParaRPr sz="1400"/>
          </a:p>
        </p:txBody>
      </p:sp>
      <p:graphicFrame>
        <p:nvGraphicFramePr>
          <p:cNvPr id="864" name="Google Shape;864;p103"/>
          <p:cNvGraphicFramePr/>
          <p:nvPr/>
        </p:nvGraphicFramePr>
        <p:xfrm>
          <a:off x="5195288" y="3635125"/>
          <a:ext cx="3000000" cy="3000000"/>
        </p:xfrm>
        <a:graphic>
          <a:graphicData uri="http://schemas.openxmlformats.org/drawingml/2006/table">
            <a:tbl>
              <a:tblPr>
                <a:noFill/>
                <a:tableStyleId>{167A69B6-C4C3-4CE8-8725-BB937CDBAC94}</a:tableStyleId>
              </a:tblPr>
              <a:tblGrid>
                <a:gridCol w="1611525"/>
              </a:tblGrid>
              <a:tr h="179200">
                <a:tc>
                  <a:txBody>
                    <a:bodyPr>
                      <a:noAutofit/>
                    </a:bodyPr>
                    <a:lstStyle/>
                    <a:p>
                      <a:pPr indent="0" lvl="0" marL="0" rtl="0" algn="l">
                        <a:lnSpc>
                          <a:spcPct val="115000"/>
                        </a:lnSpc>
                        <a:spcBef>
                          <a:spcPts val="0"/>
                        </a:spcBef>
                        <a:spcAft>
                          <a:spcPts val="0"/>
                        </a:spcAft>
                        <a:buNone/>
                      </a:pPr>
                      <a:r>
                        <a:rPr lang="en" sz="800"/>
                        <a:t>Dataset Name</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79200">
                <a:tc>
                  <a:txBody>
                    <a:bodyPr>
                      <a:noAutofit/>
                    </a:bodyPr>
                    <a:lstStyle/>
                    <a:p>
                      <a:pPr indent="0" lvl="0" marL="0" rtl="0" algn="l">
                        <a:lnSpc>
                          <a:spcPct val="115000"/>
                        </a:lnSpc>
                        <a:spcBef>
                          <a:spcPts val="0"/>
                        </a:spcBef>
                        <a:spcAft>
                          <a:spcPts val="0"/>
                        </a:spcAft>
                        <a:buNone/>
                      </a:pPr>
                      <a:r>
                        <a:rPr lang="en" sz="800"/>
                        <a:t>Source</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79200">
                <a:tc>
                  <a:txBody>
                    <a:bodyPr>
                      <a:noAutofit/>
                    </a:bodyPr>
                    <a:lstStyle/>
                    <a:p>
                      <a:pPr indent="0" lvl="0" marL="0" rtl="0" algn="l">
                        <a:lnSpc>
                          <a:spcPct val="115000"/>
                        </a:lnSpc>
                        <a:spcBef>
                          <a:spcPts val="0"/>
                        </a:spcBef>
                        <a:spcAft>
                          <a:spcPts val="0"/>
                        </a:spcAft>
                        <a:buNone/>
                      </a:pPr>
                      <a:r>
                        <a:rPr lang="en" sz="800"/>
                        <a:t>Department</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79200">
                <a:tc>
                  <a:txBody>
                    <a:bodyPr>
                      <a:noAutofit/>
                    </a:bodyPr>
                    <a:lstStyle/>
                    <a:p>
                      <a:pPr indent="0" lvl="0" marL="0" rtl="0" algn="l">
                        <a:lnSpc>
                          <a:spcPct val="115000"/>
                        </a:lnSpc>
                        <a:spcBef>
                          <a:spcPts val="0"/>
                        </a:spcBef>
                        <a:spcAft>
                          <a:spcPts val="0"/>
                        </a:spcAft>
                        <a:buNone/>
                      </a:pPr>
                      <a:r>
                        <a:rPr lang="en" sz="800"/>
                        <a:t>Category, Keywords</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79200">
                <a:tc>
                  <a:txBody>
                    <a:bodyPr>
                      <a:noAutofit/>
                    </a:bodyPr>
                    <a:lstStyle/>
                    <a:p>
                      <a:pPr indent="0" lvl="0" marL="0" rtl="0" algn="l">
                        <a:lnSpc>
                          <a:spcPct val="115000"/>
                        </a:lnSpc>
                        <a:spcBef>
                          <a:spcPts val="0"/>
                        </a:spcBef>
                        <a:spcAft>
                          <a:spcPts val="0"/>
                        </a:spcAft>
                        <a:buNone/>
                      </a:pPr>
                      <a:r>
                        <a:rPr lang="en" sz="800"/>
                        <a:t>Description (Key Fields)</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792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Update Frequency</a:t>
                      </a:r>
                      <a:endParaRPr sz="8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79200">
                <a:tc>
                  <a:txBody>
                    <a:bodyPr>
                      <a:noAutofit/>
                    </a:bodyPr>
                    <a:lstStyle/>
                    <a:p>
                      <a:pPr indent="0" lvl="0" marL="0" rtl="0" algn="l">
                        <a:lnSpc>
                          <a:spcPct val="115000"/>
                        </a:lnSpc>
                        <a:spcBef>
                          <a:spcPts val="0"/>
                        </a:spcBef>
                        <a:spcAft>
                          <a:spcPts val="0"/>
                        </a:spcAft>
                        <a:buNone/>
                      </a:pPr>
                      <a:r>
                        <a:rPr lang="en" sz="800">
                          <a:solidFill>
                            <a:schemeClr val="dk1"/>
                          </a:solidFill>
                        </a:rPr>
                        <a:t>Priority Level</a:t>
                      </a:r>
                      <a:endParaRPr sz="800">
                        <a:solidFill>
                          <a:schemeClr val="dk1"/>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bl>
          </a:graphicData>
        </a:graphic>
      </p:graphicFrame>
      <p:sp>
        <p:nvSpPr>
          <p:cNvPr id="865" name="Google Shape;865;p103"/>
          <p:cNvSpPr txBox="1"/>
          <p:nvPr/>
        </p:nvSpPr>
        <p:spPr>
          <a:xfrm>
            <a:off x="5179500" y="3379950"/>
            <a:ext cx="1698000" cy="21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800">
                <a:solidFill>
                  <a:schemeClr val="dk1"/>
                </a:solidFill>
              </a:rPr>
              <a:t>Filtered by; Currently Collected</a:t>
            </a:r>
            <a:endParaRPr/>
          </a:p>
        </p:txBody>
      </p:sp>
      <p:sp>
        <p:nvSpPr>
          <p:cNvPr id="866" name="Google Shape;866;p103"/>
          <p:cNvSpPr txBox="1"/>
          <p:nvPr/>
        </p:nvSpPr>
        <p:spPr>
          <a:xfrm>
            <a:off x="5250950" y="3219400"/>
            <a:ext cx="1563900" cy="21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Public Catalog</a:t>
            </a:r>
            <a:endParaRPr b="1" sz="1200"/>
          </a:p>
        </p:txBody>
      </p:sp>
      <p:sp>
        <p:nvSpPr>
          <p:cNvPr id="867" name="Google Shape;867;p103"/>
          <p:cNvSpPr txBox="1"/>
          <p:nvPr/>
        </p:nvSpPr>
        <p:spPr>
          <a:xfrm>
            <a:off x="3499350" y="2129925"/>
            <a:ext cx="1905300" cy="21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rPr>
              <a:t>Overall Dept Priority</a:t>
            </a:r>
            <a:endParaRPr b="1" sz="1200"/>
          </a:p>
        </p:txBody>
      </p:sp>
      <p:sp>
        <p:nvSpPr>
          <p:cNvPr id="868" name="Google Shape;868;p103"/>
          <p:cNvSpPr txBox="1"/>
          <p:nvPr/>
        </p:nvSpPr>
        <p:spPr>
          <a:xfrm>
            <a:off x="5557800" y="1817050"/>
            <a:ext cx="886500" cy="21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Priority 1</a:t>
            </a:r>
            <a:endParaRPr b="1" sz="1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104"/>
          <p:cNvSpPr txBox="1"/>
          <p:nvPr>
            <p:ph idx="1" type="body"/>
          </p:nvPr>
        </p:nvSpPr>
        <p:spPr>
          <a:xfrm>
            <a:off x="4838475" y="2162175"/>
            <a:ext cx="4207500" cy="276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u="sng"/>
              <a:t>Dataset</a:t>
            </a:r>
            <a:endParaRPr b="1" u="sng"/>
          </a:p>
          <a:p>
            <a:pPr indent="0" lvl="0" marL="0" rtl="0" algn="l">
              <a:spcBef>
                <a:spcPts val="600"/>
              </a:spcBef>
              <a:spcAft>
                <a:spcPts val="0"/>
              </a:spcAft>
              <a:buNone/>
            </a:pPr>
            <a:r>
              <a:rPr i="1" lang="en" sz="2400"/>
              <a:t>All Expenditures </a:t>
            </a:r>
            <a:endParaRPr i="1" sz="2400"/>
          </a:p>
          <a:p>
            <a:pPr indent="-381000" lvl="0" marL="457200" rtl="0" algn="l">
              <a:spcBef>
                <a:spcPts val="600"/>
              </a:spcBef>
              <a:spcAft>
                <a:spcPts val="0"/>
              </a:spcAft>
              <a:buSzPts val="2400"/>
              <a:buChar char="●"/>
            </a:pPr>
            <a:r>
              <a:rPr lang="en" sz="2400"/>
              <a:t>Raw data, as granular as possible </a:t>
            </a:r>
            <a:r>
              <a:rPr lang="en" sz="1800"/>
              <a:t>(with Timestamps, All Types, All statuses)</a:t>
            </a:r>
            <a:endParaRPr sz="1800"/>
          </a:p>
          <a:p>
            <a:pPr indent="-381000" lvl="0" marL="457200" rtl="0" algn="l">
              <a:spcBef>
                <a:spcPts val="0"/>
              </a:spcBef>
              <a:spcAft>
                <a:spcPts val="0"/>
              </a:spcAft>
              <a:buSzPts val="2400"/>
              <a:buChar char="●"/>
            </a:pPr>
            <a:r>
              <a:rPr lang="en" sz="2400"/>
              <a:t>Many rows &amp; columns </a:t>
            </a:r>
            <a:endParaRPr sz="2400"/>
          </a:p>
          <a:p>
            <a:pPr indent="0" lvl="0" marL="0" rtl="0" algn="l">
              <a:spcBef>
                <a:spcPts val="600"/>
              </a:spcBef>
              <a:spcAft>
                <a:spcPts val="0"/>
              </a:spcAft>
              <a:buNone/>
            </a:pPr>
            <a:r>
              <a:t/>
            </a:r>
            <a:endParaRPr sz="2400"/>
          </a:p>
        </p:txBody>
      </p:sp>
      <p:sp>
        <p:nvSpPr>
          <p:cNvPr id="874" name="Google Shape;874;p104"/>
          <p:cNvSpPr txBox="1"/>
          <p:nvPr>
            <p:ph idx="1" type="body"/>
          </p:nvPr>
        </p:nvSpPr>
        <p:spPr>
          <a:xfrm>
            <a:off x="306725" y="2238425"/>
            <a:ext cx="4531800" cy="276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u="sng"/>
              <a:t>Metric</a:t>
            </a:r>
            <a:endParaRPr b="1" u="sng"/>
          </a:p>
          <a:p>
            <a:pPr indent="0" lvl="0" marL="0" rtl="0" algn="l">
              <a:lnSpc>
                <a:spcPct val="115000"/>
              </a:lnSpc>
              <a:spcBef>
                <a:spcPts val="0"/>
              </a:spcBef>
              <a:spcAft>
                <a:spcPts val="0"/>
              </a:spcAft>
              <a:buNone/>
            </a:pPr>
            <a:r>
              <a:rPr i="1" lang="en" sz="2400">
                <a:highlight>
                  <a:schemeClr val="lt1"/>
                </a:highlight>
              </a:rPr>
              <a:t>Overtime Spending 2015 Total</a:t>
            </a:r>
            <a:endParaRPr i="1" sz="2400" u="sng"/>
          </a:p>
          <a:p>
            <a:pPr indent="-381000" lvl="0" marL="457200" rtl="0" algn="l">
              <a:spcBef>
                <a:spcPts val="600"/>
              </a:spcBef>
              <a:spcAft>
                <a:spcPts val="0"/>
              </a:spcAft>
              <a:buSzPts val="2400"/>
              <a:buChar char="●"/>
            </a:pPr>
            <a:r>
              <a:rPr lang="en" sz="2400"/>
              <a:t>Aggregate report, filtered on focus area</a:t>
            </a:r>
            <a:endParaRPr sz="2400"/>
          </a:p>
          <a:p>
            <a:pPr indent="-381000" lvl="0" marL="457200" rtl="0" algn="l">
              <a:spcBef>
                <a:spcPts val="0"/>
              </a:spcBef>
              <a:spcAft>
                <a:spcPts val="0"/>
              </a:spcAft>
              <a:buSzPts val="2400"/>
              <a:buChar char="●"/>
            </a:pPr>
            <a:r>
              <a:rPr lang="en" sz="2400"/>
              <a:t>Single figure </a:t>
            </a:r>
            <a:r>
              <a:rPr lang="en" sz="1800"/>
              <a:t>(one attribute or row across one column variable like time)</a:t>
            </a:r>
            <a:endParaRPr sz="1800"/>
          </a:p>
        </p:txBody>
      </p:sp>
      <p:graphicFrame>
        <p:nvGraphicFramePr>
          <p:cNvPr id="875" name="Google Shape;875;p104"/>
          <p:cNvGraphicFramePr/>
          <p:nvPr/>
        </p:nvGraphicFramePr>
        <p:xfrm>
          <a:off x="306725" y="1113475"/>
          <a:ext cx="3000000" cy="3000000"/>
        </p:xfrm>
        <a:graphic>
          <a:graphicData uri="http://schemas.openxmlformats.org/drawingml/2006/table">
            <a:tbl>
              <a:tblPr>
                <a:solidFill>
                  <a:srgbClr val="FFFFFF"/>
                </a:solidFill>
                <a:tableStyleId>{167A69B6-C4C3-4CE8-8725-BB937CDBAC94}</a:tableStyleId>
              </a:tblPr>
              <a:tblGrid>
                <a:gridCol w="1943125"/>
                <a:gridCol w="1235050"/>
                <a:gridCol w="971400"/>
              </a:tblGrid>
              <a:tr h="163750">
                <a:tc>
                  <a:txBody>
                    <a:bodyPr>
                      <a:noAutofit/>
                    </a:bodyPr>
                    <a:lstStyle/>
                    <a:p>
                      <a:pPr indent="0" lvl="0" marL="0" rtl="0" algn="ctr">
                        <a:lnSpc>
                          <a:spcPct val="115000"/>
                        </a:lnSpc>
                        <a:spcBef>
                          <a:spcPts val="0"/>
                        </a:spcBef>
                        <a:spcAft>
                          <a:spcPts val="0"/>
                        </a:spcAft>
                        <a:buNone/>
                      </a:pPr>
                      <a:r>
                        <a:rPr b="1" lang="en" sz="1000" u="sng">
                          <a:highlight>
                            <a:srgbClr val="FFFFFF"/>
                          </a:highlight>
                          <a:hlinkClick r:id="rId3"/>
                        </a:rPr>
                        <a:t>Measure</a:t>
                      </a:r>
                      <a:endParaRPr b="1" sz="1000" u="sng">
                        <a:highlight>
                          <a:srgbClr val="FFFFFF"/>
                        </a:highlight>
                        <a:hlinkClick r:id="rId4"/>
                      </a:endParaRPr>
                    </a:p>
                  </a:txBody>
                  <a:tcPr marT="66675" marB="66675" marR="66675" marL="66675" anchor="b">
                    <a:lnL cap="flat" cmpd="sng" w="19050">
                      <a:solidFill>
                        <a:srgbClr val="C6D5E1"/>
                      </a:solidFill>
                      <a:prstDash val="solid"/>
                      <a:round/>
                      <a:headEnd len="sm" w="sm" type="none"/>
                      <a:tailEnd len="sm" w="sm" type="none"/>
                    </a:lnL>
                    <a:lnR cap="flat" cmpd="sng" w="19050">
                      <a:solidFill>
                        <a:srgbClr val="C6D5E1"/>
                      </a:solidFill>
                      <a:prstDash val="solid"/>
                      <a:round/>
                      <a:headEnd len="sm" w="sm" type="none"/>
                      <a:tailEnd len="sm" w="sm" type="none"/>
                    </a:lnR>
                    <a:lnT cap="flat" cmpd="sng" w="19050">
                      <a:solidFill>
                        <a:srgbClr val="C6D5E1"/>
                      </a:solidFill>
                      <a:prstDash val="solid"/>
                      <a:round/>
                      <a:headEnd len="sm" w="sm" type="none"/>
                      <a:tailEnd len="sm" w="sm" type="none"/>
                    </a:lnT>
                    <a:lnB cap="flat" cmpd="sng" w="19050">
                      <a:solidFill>
                        <a:srgbClr val="DDDDDD"/>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highlight>
                            <a:srgbClr val="FFFFFF"/>
                          </a:highlight>
                        </a:rPr>
                        <a:t>Total (2015)</a:t>
                      </a:r>
                      <a:endParaRPr b="1" sz="1000">
                        <a:highlight>
                          <a:srgbClr val="FFFFFF"/>
                        </a:highlight>
                      </a:endParaRPr>
                    </a:p>
                  </a:txBody>
                  <a:tcPr marT="66675" marB="66675" marR="66675" marL="66675" anchor="b">
                    <a:lnL cap="flat" cmpd="sng" w="19050">
                      <a:solidFill>
                        <a:srgbClr val="C6D5E1"/>
                      </a:solidFill>
                      <a:prstDash val="solid"/>
                      <a:round/>
                      <a:headEnd len="sm" w="sm" type="none"/>
                      <a:tailEnd len="sm" w="sm" type="none"/>
                    </a:lnL>
                    <a:lnR cap="flat" cmpd="sng" w="19050">
                      <a:solidFill>
                        <a:srgbClr val="C6D5E1"/>
                      </a:solidFill>
                      <a:prstDash val="solid"/>
                      <a:round/>
                      <a:headEnd len="sm" w="sm" type="none"/>
                      <a:tailEnd len="sm" w="sm" type="none"/>
                    </a:lnR>
                    <a:lnT cap="flat" cmpd="sng" w="19050">
                      <a:solidFill>
                        <a:srgbClr val="C6D5E1"/>
                      </a:solidFill>
                      <a:prstDash val="solid"/>
                      <a:round/>
                      <a:headEnd len="sm" w="sm" type="none"/>
                      <a:tailEnd len="sm" w="sm" type="none"/>
                    </a:lnT>
                    <a:lnB cap="flat" cmpd="sng" w="19050">
                      <a:solidFill>
                        <a:srgbClr val="DDDDDD"/>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highlight>
                            <a:srgbClr val="FFFFFF"/>
                          </a:highlight>
                        </a:rPr>
                        <a:t>Goal (2015)</a:t>
                      </a:r>
                      <a:endParaRPr b="1" sz="1000">
                        <a:highlight>
                          <a:srgbClr val="FFFFFF"/>
                        </a:highlight>
                      </a:endParaRPr>
                    </a:p>
                  </a:txBody>
                  <a:tcPr marT="66675" marB="66675" marR="66675" marL="66675" anchor="b">
                    <a:lnL cap="flat" cmpd="sng" w="19050">
                      <a:solidFill>
                        <a:srgbClr val="C6D5E1"/>
                      </a:solidFill>
                      <a:prstDash val="solid"/>
                      <a:round/>
                      <a:headEnd len="sm" w="sm" type="none"/>
                      <a:tailEnd len="sm" w="sm" type="none"/>
                    </a:lnL>
                    <a:lnR cap="flat" cmpd="sng" w="19050">
                      <a:solidFill>
                        <a:srgbClr val="C6D5E1"/>
                      </a:solidFill>
                      <a:prstDash val="solid"/>
                      <a:round/>
                      <a:headEnd len="sm" w="sm" type="none"/>
                      <a:tailEnd len="sm" w="sm" type="none"/>
                    </a:lnR>
                    <a:lnT cap="flat" cmpd="sng" w="19050">
                      <a:solidFill>
                        <a:srgbClr val="C6D5E1"/>
                      </a:solidFill>
                      <a:prstDash val="solid"/>
                      <a:round/>
                      <a:headEnd len="sm" w="sm" type="none"/>
                      <a:tailEnd len="sm" w="sm" type="none"/>
                    </a:lnT>
                    <a:lnB cap="flat" cmpd="sng" w="19050">
                      <a:solidFill>
                        <a:srgbClr val="DDDDDD"/>
                      </a:solidFill>
                      <a:prstDash val="solid"/>
                      <a:round/>
                      <a:headEnd len="sm" w="sm" type="none"/>
                      <a:tailEnd len="sm" w="sm" type="none"/>
                    </a:lnB>
                  </a:tcPr>
                </a:tc>
              </a:tr>
              <a:tr h="193975">
                <a:tc>
                  <a:txBody>
                    <a:bodyPr>
                      <a:noAutofit/>
                    </a:bodyPr>
                    <a:lstStyle/>
                    <a:p>
                      <a:pPr indent="0" lvl="0" marL="0" rtl="0" algn="l">
                        <a:lnSpc>
                          <a:spcPct val="115000"/>
                        </a:lnSpc>
                        <a:spcBef>
                          <a:spcPts val="0"/>
                        </a:spcBef>
                        <a:spcAft>
                          <a:spcPts val="0"/>
                        </a:spcAft>
                        <a:buNone/>
                      </a:pPr>
                      <a:r>
                        <a:rPr b="1" lang="en" sz="1200">
                          <a:highlight>
                            <a:srgbClr val="FFFFFF"/>
                          </a:highlight>
                        </a:rPr>
                        <a:t>Dollars Spent on Overtime in </a:t>
                      </a:r>
                      <a:r>
                        <a:rPr b="1" lang="en" sz="1200">
                          <a:solidFill>
                            <a:schemeClr val="dk1"/>
                          </a:solidFill>
                          <a:highlight>
                            <a:srgbClr val="FFFFFF"/>
                          </a:highlight>
                        </a:rPr>
                        <a:t>Public Works</a:t>
                      </a:r>
                      <a:endParaRPr b="1" sz="1200">
                        <a:highlight>
                          <a:srgbClr val="FFFFFF"/>
                        </a:highlight>
                      </a:endParaRPr>
                    </a:p>
                  </a:txBody>
                  <a:tcPr marT="47625" marB="47625" marR="47625" marL="47625">
                    <a:lnL cap="flat" cmpd="sng" w="19050">
                      <a:solidFill>
                        <a:srgbClr val="DDDDDD"/>
                      </a:solidFill>
                      <a:prstDash val="solid"/>
                      <a:round/>
                      <a:headEnd len="sm" w="sm" type="none"/>
                      <a:tailEnd len="sm" w="sm" type="none"/>
                    </a:lnL>
                    <a:lnR cap="flat" cmpd="sng" w="19050">
                      <a:solidFill>
                        <a:srgbClr val="DDDDDD"/>
                      </a:solidFill>
                      <a:prstDash val="solid"/>
                      <a:round/>
                      <a:headEnd len="sm" w="sm" type="none"/>
                      <a:tailEnd len="sm" w="sm" type="none"/>
                    </a:lnR>
                    <a:lnT cap="flat" cmpd="sng" w="19050">
                      <a:solidFill>
                        <a:srgbClr val="DDDDDD"/>
                      </a:solidFill>
                      <a:prstDash val="solid"/>
                      <a:round/>
                      <a:headEnd len="sm" w="sm" type="none"/>
                      <a:tailEnd len="sm" w="sm" type="none"/>
                    </a:lnT>
                    <a:lnB cap="flat" cmpd="sng" w="19050">
                      <a:solidFill>
                        <a:srgbClr val="DDDDDD"/>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highlight>
                            <a:srgbClr val="FFFFFF"/>
                          </a:highlight>
                        </a:rPr>
                        <a:t>$ 1,748,670</a:t>
                      </a:r>
                      <a:endParaRPr b="1" sz="1200">
                        <a:highlight>
                          <a:srgbClr val="FFFFFF"/>
                        </a:highlight>
                      </a:endParaRPr>
                    </a:p>
                  </a:txBody>
                  <a:tcPr marT="47625" marB="47625" marR="47625" marL="47625">
                    <a:lnL cap="flat" cmpd="sng" w="19050">
                      <a:solidFill>
                        <a:srgbClr val="DDDDDD"/>
                      </a:solidFill>
                      <a:prstDash val="solid"/>
                      <a:round/>
                      <a:headEnd len="sm" w="sm" type="none"/>
                      <a:tailEnd len="sm" w="sm" type="none"/>
                    </a:lnL>
                    <a:lnR cap="flat" cmpd="sng" w="19050">
                      <a:solidFill>
                        <a:srgbClr val="DDDDDD"/>
                      </a:solidFill>
                      <a:prstDash val="solid"/>
                      <a:round/>
                      <a:headEnd len="sm" w="sm" type="none"/>
                      <a:tailEnd len="sm" w="sm" type="none"/>
                    </a:lnR>
                    <a:lnT cap="flat" cmpd="sng" w="19050">
                      <a:solidFill>
                        <a:srgbClr val="DDDDDD"/>
                      </a:solidFill>
                      <a:prstDash val="solid"/>
                      <a:round/>
                      <a:headEnd len="sm" w="sm" type="none"/>
                      <a:tailEnd len="sm" w="sm" type="none"/>
                    </a:lnT>
                    <a:lnB cap="flat" cmpd="sng" w="19050">
                      <a:solidFill>
                        <a:srgbClr val="DDDDDD"/>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highlight>
                            <a:srgbClr val="FFFFFF"/>
                          </a:highlight>
                        </a:rPr>
                        <a:t>$ 1,144,383</a:t>
                      </a:r>
                      <a:endParaRPr b="1" sz="1200">
                        <a:highlight>
                          <a:srgbClr val="FFFFFF"/>
                        </a:highlight>
                      </a:endParaRPr>
                    </a:p>
                  </a:txBody>
                  <a:tcPr marT="47625" marB="47625" marR="47625" marL="47625">
                    <a:lnL cap="flat" cmpd="sng" w="19050">
                      <a:solidFill>
                        <a:srgbClr val="DDDDDD"/>
                      </a:solidFill>
                      <a:prstDash val="solid"/>
                      <a:round/>
                      <a:headEnd len="sm" w="sm" type="none"/>
                      <a:tailEnd len="sm" w="sm" type="none"/>
                    </a:lnL>
                    <a:lnR cap="flat" cmpd="sng" w="19050">
                      <a:solidFill>
                        <a:srgbClr val="DDDDDD"/>
                      </a:solidFill>
                      <a:prstDash val="solid"/>
                      <a:round/>
                      <a:headEnd len="sm" w="sm" type="none"/>
                      <a:tailEnd len="sm" w="sm" type="none"/>
                    </a:lnR>
                    <a:lnT cap="flat" cmpd="sng" w="19050">
                      <a:solidFill>
                        <a:srgbClr val="DDDDDD"/>
                      </a:solidFill>
                      <a:prstDash val="solid"/>
                      <a:round/>
                      <a:headEnd len="sm" w="sm" type="none"/>
                      <a:tailEnd len="sm" w="sm" type="none"/>
                    </a:lnT>
                    <a:lnB cap="flat" cmpd="sng" w="19050">
                      <a:solidFill>
                        <a:srgbClr val="B7B7B7"/>
                      </a:solidFill>
                      <a:prstDash val="solid"/>
                      <a:round/>
                      <a:headEnd len="sm" w="sm" type="none"/>
                      <a:tailEnd len="sm" w="sm" type="none"/>
                    </a:lnB>
                  </a:tcPr>
                </a:tc>
              </a:tr>
            </a:tbl>
          </a:graphicData>
        </a:graphic>
      </p:graphicFrame>
      <p:sp>
        <p:nvSpPr>
          <p:cNvPr id="876" name="Google Shape;876;p104"/>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Metrics vs. </a:t>
            </a:r>
            <a:r>
              <a:rPr lang="en"/>
              <a:t>Datasets</a:t>
            </a:r>
            <a:endParaRPr/>
          </a:p>
        </p:txBody>
      </p:sp>
      <p:pic>
        <p:nvPicPr>
          <p:cNvPr id="877" name="Google Shape;877;p104">
            <a:hlinkClick r:id="rId5"/>
          </p:cNvPr>
          <p:cNvPicPr preferRelativeResize="0"/>
          <p:nvPr/>
        </p:nvPicPr>
        <p:blipFill rotWithShape="1">
          <a:blip r:embed="rId6">
            <a:alphaModFix/>
          </a:blip>
          <a:srcRect b="44372" l="8958" r="26450" t="8924"/>
          <a:stretch/>
        </p:blipFill>
        <p:spPr>
          <a:xfrm>
            <a:off x="4905600" y="884875"/>
            <a:ext cx="3579576" cy="1455924"/>
          </a:xfrm>
          <a:prstGeom prst="rect">
            <a:avLst/>
          </a:prstGeom>
          <a:noFill/>
          <a:ln cap="flat" cmpd="sng" w="19050">
            <a:solidFill>
              <a:srgbClr val="B7B7B7"/>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pic>
        <p:nvPicPr>
          <p:cNvPr id="882" name="Google Shape;882;p105"/>
          <p:cNvPicPr preferRelativeResize="0"/>
          <p:nvPr/>
        </p:nvPicPr>
        <p:blipFill>
          <a:blip r:embed="rId3">
            <a:alphaModFix/>
          </a:blip>
          <a:stretch>
            <a:fillRect/>
          </a:stretch>
        </p:blipFill>
        <p:spPr>
          <a:xfrm>
            <a:off x="548675" y="526675"/>
            <a:ext cx="7784100" cy="4543062"/>
          </a:xfrm>
          <a:prstGeom prst="rect">
            <a:avLst/>
          </a:prstGeom>
          <a:noFill/>
          <a:ln>
            <a:noFill/>
          </a:ln>
        </p:spPr>
      </p:pic>
      <p:sp>
        <p:nvSpPr>
          <p:cNvPr id="883" name="Google Shape;883;p105"/>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Single Dataset Journey</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06"/>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889" name="Google Shape;889;p106"/>
          <p:cNvSpPr txBox="1"/>
          <p:nvPr>
            <p:ph idx="1" type="body"/>
          </p:nvPr>
        </p:nvSpPr>
        <p:spPr>
          <a:xfrm>
            <a:off x="457200" y="907675"/>
            <a:ext cx="8229600" cy="4018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 sz="1800"/>
              <a:t>Intro -</a:t>
            </a:r>
            <a:r>
              <a:rPr lang="en" sz="1800"/>
              <a:t> Process,</a:t>
            </a:r>
            <a:r>
              <a:rPr b="1" lang="en" sz="1800"/>
              <a:t> </a:t>
            </a:r>
            <a:r>
              <a:rPr lang="en" sz="1800"/>
              <a:t>Metadata</a:t>
            </a:r>
            <a:r>
              <a:rPr b="1" lang="en" sz="1800"/>
              <a:t> </a:t>
            </a:r>
            <a:endParaRPr b="1" sz="1800"/>
          </a:p>
          <a:p>
            <a:pPr indent="-342900" lvl="0" marL="457200" rtl="0" algn="l">
              <a:lnSpc>
                <a:spcPct val="115000"/>
              </a:lnSpc>
              <a:spcBef>
                <a:spcPts val="0"/>
              </a:spcBef>
              <a:spcAft>
                <a:spcPts val="0"/>
              </a:spcAft>
              <a:buSzPts val="1800"/>
              <a:buChar char="●"/>
            </a:pPr>
            <a:r>
              <a:rPr b="1" lang="en" sz="1800"/>
              <a:t>Sprint 1</a:t>
            </a:r>
            <a:r>
              <a:rPr lang="en" sz="1800"/>
              <a:t> (20 min) - Sources of Data (Internal &amp; External)</a:t>
            </a:r>
            <a:endParaRPr sz="1800"/>
          </a:p>
          <a:p>
            <a:pPr indent="-342900" lvl="1" marL="914400" rtl="0" algn="l">
              <a:lnSpc>
                <a:spcPct val="115000"/>
              </a:lnSpc>
              <a:spcBef>
                <a:spcPts val="0"/>
              </a:spcBef>
              <a:spcAft>
                <a:spcPts val="0"/>
              </a:spcAft>
              <a:buSzPts val="1800"/>
              <a:buChar char="○"/>
            </a:pPr>
            <a:r>
              <a:rPr lang="en" sz="1800"/>
              <a:t>Big group</a:t>
            </a:r>
            <a:endParaRPr sz="1800"/>
          </a:p>
          <a:p>
            <a:pPr indent="-342900" lvl="0" marL="457200" rtl="0" algn="l">
              <a:lnSpc>
                <a:spcPct val="115000"/>
              </a:lnSpc>
              <a:spcBef>
                <a:spcPts val="0"/>
              </a:spcBef>
              <a:spcAft>
                <a:spcPts val="0"/>
              </a:spcAft>
              <a:buSzPts val="1800"/>
              <a:buChar char="●"/>
            </a:pPr>
            <a:r>
              <a:rPr b="1" lang="en" sz="1800"/>
              <a:t>Sprint 2 </a:t>
            </a:r>
            <a:r>
              <a:rPr lang="en" sz="1800"/>
              <a:t>(30 min) - List Out Datasets</a:t>
            </a:r>
            <a:endParaRPr sz="1800"/>
          </a:p>
          <a:p>
            <a:pPr indent="-342900" lvl="1" marL="914400" rtl="0" algn="l">
              <a:lnSpc>
                <a:spcPct val="115000"/>
              </a:lnSpc>
              <a:spcBef>
                <a:spcPts val="0"/>
              </a:spcBef>
              <a:spcAft>
                <a:spcPts val="0"/>
              </a:spcAft>
              <a:buSzPts val="1800"/>
              <a:buChar char="○"/>
            </a:pPr>
            <a:r>
              <a:rPr lang="en" sz="1800"/>
              <a:t>Break into small groups</a:t>
            </a:r>
            <a:endParaRPr b="1" sz="1800"/>
          </a:p>
          <a:p>
            <a:pPr indent="0" lvl="0" marL="457200" rtl="0" algn="l">
              <a:lnSpc>
                <a:spcPct val="115000"/>
              </a:lnSpc>
              <a:spcBef>
                <a:spcPts val="1000"/>
              </a:spcBef>
              <a:spcAft>
                <a:spcPts val="0"/>
              </a:spcAft>
              <a:buNone/>
            </a:pPr>
            <a:r>
              <a:rPr b="1" lang="en" sz="1800">
                <a:highlight>
                  <a:srgbClr val="FFF2CC"/>
                </a:highlight>
              </a:rPr>
              <a:t>Break (10 min)</a:t>
            </a:r>
            <a:endParaRPr b="1" sz="1800"/>
          </a:p>
          <a:p>
            <a:pPr indent="-342900" lvl="0" marL="457200" rtl="0" algn="l">
              <a:lnSpc>
                <a:spcPct val="115000"/>
              </a:lnSpc>
              <a:spcBef>
                <a:spcPts val="1000"/>
              </a:spcBef>
              <a:spcAft>
                <a:spcPts val="0"/>
              </a:spcAft>
              <a:buSzPts val="1800"/>
              <a:buChar char="●"/>
            </a:pPr>
            <a:r>
              <a:rPr b="1" lang="en" sz="1800"/>
              <a:t>Sprint 3</a:t>
            </a:r>
            <a:r>
              <a:rPr lang="en" sz="1800"/>
              <a:t> (30 min) - Report Back &amp; Continue to List Datasets</a:t>
            </a:r>
            <a:endParaRPr sz="1800"/>
          </a:p>
          <a:p>
            <a:pPr indent="-342900" lvl="1" marL="914400" rtl="0" algn="l">
              <a:lnSpc>
                <a:spcPct val="115000"/>
              </a:lnSpc>
              <a:spcBef>
                <a:spcPts val="0"/>
              </a:spcBef>
              <a:spcAft>
                <a:spcPts val="0"/>
              </a:spcAft>
              <a:buSzPts val="1800"/>
              <a:buChar char="○"/>
            </a:pPr>
            <a:r>
              <a:rPr lang="en" sz="1800"/>
              <a:t>Representative from each group to report on progress, themes, questions</a:t>
            </a:r>
            <a:endParaRPr sz="1800"/>
          </a:p>
          <a:p>
            <a:pPr indent="-342900" lvl="0" marL="457200" marR="0" rtl="0" algn="l">
              <a:lnSpc>
                <a:spcPct val="115000"/>
              </a:lnSpc>
              <a:spcBef>
                <a:spcPts val="0"/>
              </a:spcBef>
              <a:spcAft>
                <a:spcPts val="0"/>
              </a:spcAft>
              <a:buClr>
                <a:schemeClr val="dk1"/>
              </a:buClr>
              <a:buSzPts val="1800"/>
              <a:buFont typeface="Arial"/>
              <a:buChar char="●"/>
            </a:pPr>
            <a:r>
              <a:rPr b="1" lang="en" sz="1800"/>
              <a:t>Sprint 4</a:t>
            </a:r>
            <a:r>
              <a:rPr lang="en" sz="1800"/>
              <a:t> (Last 10 Minutes) - Instructions on Prioritization &amp; Additional important metadata</a:t>
            </a: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graphicFrame>
        <p:nvGraphicFramePr>
          <p:cNvPr id="894" name="Google Shape;894;p107"/>
          <p:cNvGraphicFramePr/>
          <p:nvPr/>
        </p:nvGraphicFramePr>
        <p:xfrm>
          <a:off x="305325" y="1506775"/>
          <a:ext cx="3000000" cy="3000000"/>
        </p:xfrm>
        <a:graphic>
          <a:graphicData uri="http://schemas.openxmlformats.org/drawingml/2006/table">
            <a:tbl>
              <a:tblPr>
                <a:noFill/>
                <a:tableStyleId>{167A69B6-C4C3-4CE8-8725-BB937CDBAC94}</a:tableStyleId>
              </a:tblPr>
              <a:tblGrid>
                <a:gridCol w="257150"/>
                <a:gridCol w="1345625"/>
                <a:gridCol w="2629225"/>
                <a:gridCol w="4207125"/>
              </a:tblGrid>
              <a:tr h="352425">
                <a:tc>
                  <a:txBody>
                    <a:bodyPr>
                      <a:noAutofit/>
                    </a:bodyPr>
                    <a:lstStyle/>
                    <a:p>
                      <a:pPr indent="0" lvl="0" marL="0" rtl="0" algn="r">
                        <a:lnSpc>
                          <a:spcPct val="115000"/>
                        </a:lnSpc>
                        <a:spcBef>
                          <a:spcPts val="0"/>
                        </a:spcBef>
                        <a:spcAft>
                          <a:spcPts val="0"/>
                        </a:spcAft>
                        <a:buNone/>
                      </a:pPr>
                      <a:r>
                        <a:rPr b="1" lang="en" sz="1800"/>
                        <a:t>1</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800"/>
                        <a:t>Demand</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800"/>
                        <a:t>Validated Demand </a:t>
                      </a:r>
                      <a:r>
                        <a:rPr b="1" lang="en"/>
                        <a:t>(External or Internal)</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Higher scores where </a:t>
                      </a:r>
                      <a:r>
                        <a:rPr b="1" lang="en" sz="1000"/>
                        <a:t>demonstrated demand </a:t>
                      </a:r>
                      <a:r>
                        <a:rPr lang="en" sz="1000"/>
                        <a:t>from external parties or value estimated in cost savings or service quality improvements that data sharing would created.</a:t>
                      </a:r>
                      <a:endParaRPr sz="10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FFFFFF"/>
                    </a:solidFill>
                  </a:tcPr>
                </a:tc>
              </a:tr>
              <a:tr h="504825">
                <a:tc>
                  <a:txBody>
                    <a:bodyPr>
                      <a:noAutofit/>
                    </a:bodyPr>
                    <a:lstStyle/>
                    <a:p>
                      <a:pPr indent="0" lvl="0" marL="0" rtl="0" algn="r">
                        <a:lnSpc>
                          <a:spcPct val="115000"/>
                        </a:lnSpc>
                        <a:spcBef>
                          <a:spcPts val="0"/>
                        </a:spcBef>
                        <a:spcAft>
                          <a:spcPts val="0"/>
                        </a:spcAft>
                        <a:buNone/>
                      </a:pPr>
                      <a:r>
                        <a:rPr b="1" lang="en" sz="1800"/>
                        <a:t>2</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800"/>
                        <a:t>LOE-P</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800"/>
                        <a:t>Level of Effort to Publish/Automate.</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Level of additional effort required to clean data, as well as create a process for sharing with the IT Open Data team. E.g. Excel spreadsheets will require more difficulty. </a:t>
                      </a:r>
                      <a:endParaRPr sz="10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FFFFFF"/>
                    </a:solidFill>
                  </a:tcPr>
                </a:tc>
              </a:tr>
              <a:tr h="352425">
                <a:tc>
                  <a:txBody>
                    <a:bodyPr>
                      <a:noAutofit/>
                    </a:bodyPr>
                    <a:lstStyle/>
                    <a:p>
                      <a:pPr indent="0" lvl="0" marL="0" rtl="0" algn="r">
                        <a:lnSpc>
                          <a:spcPct val="115000"/>
                        </a:lnSpc>
                        <a:spcBef>
                          <a:spcPts val="0"/>
                        </a:spcBef>
                        <a:spcAft>
                          <a:spcPts val="0"/>
                        </a:spcAft>
                        <a:buNone/>
                      </a:pPr>
                      <a:r>
                        <a:rPr b="1" lang="en" sz="1800"/>
                        <a:t>3</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800"/>
                        <a:t>LOE-C</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800"/>
                        <a:t>Level of Effort to Contextualize</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Level of additional effort required to provide explanation around the data, i.e. perhaps requiring a microsite or lots of explanation or analysis to coincide a release. </a:t>
                      </a:r>
                      <a:endParaRPr sz="10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FFFFFF"/>
                    </a:solidFill>
                  </a:tcPr>
                </a:tc>
              </a:tr>
              <a:tr h="352425">
                <a:tc>
                  <a:txBody>
                    <a:bodyPr>
                      <a:noAutofit/>
                    </a:bodyPr>
                    <a:lstStyle/>
                    <a:p>
                      <a:pPr indent="0" lvl="0" marL="0" rtl="0" algn="r">
                        <a:lnSpc>
                          <a:spcPct val="115000"/>
                        </a:lnSpc>
                        <a:spcBef>
                          <a:spcPts val="0"/>
                        </a:spcBef>
                        <a:spcAft>
                          <a:spcPts val="0"/>
                        </a:spcAft>
                        <a:buNone/>
                      </a:pPr>
                      <a:r>
                        <a:rPr b="1" lang="en" sz="1800"/>
                        <a:t>3</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800"/>
                        <a:t>Strategic</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800"/>
                        <a:t>Alignment with COR Strategic Plan or Key Data Story</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This factor could be considered part of internal validation per factor 1, and/or would take precedence over other datasets competing for automation with limited resources.</a:t>
                      </a:r>
                      <a:endParaRPr sz="10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FFFFFF"/>
                    </a:solidFill>
                  </a:tcPr>
                </a:tc>
              </a:tr>
              <a:tr h="352425">
                <a:tc>
                  <a:txBody>
                    <a:bodyPr>
                      <a:noAutofit/>
                    </a:bodyPr>
                    <a:lstStyle/>
                    <a:p>
                      <a:pPr indent="0" lvl="0" marL="0" rtl="0" algn="r">
                        <a:lnSpc>
                          <a:spcPct val="115000"/>
                        </a:lnSpc>
                        <a:spcBef>
                          <a:spcPts val="0"/>
                        </a:spcBef>
                        <a:spcAft>
                          <a:spcPts val="0"/>
                        </a:spcAft>
                        <a:buNone/>
                      </a:pPr>
                      <a:r>
                        <a:rPr b="1" lang="en" sz="1800"/>
                        <a:t>4</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800"/>
                        <a:t>Urgency</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800"/>
                        <a:t>Time-Sensitive Release?</a:t>
                      </a:r>
                      <a:endParaRPr b="1" sz="18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If a strategic initiative relies on the release of certain datasets at a particular point in time. The nearer the deadline, the higher the score.</a:t>
                      </a:r>
                      <a:endParaRPr sz="1000"/>
                    </a:p>
                  </a:txBody>
                  <a:tcPr marT="19050" marB="19050" marR="28575" marL="28575" anchor="b">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FFFFFF"/>
                    </a:solidFill>
                  </a:tcPr>
                </a:tc>
              </a:tr>
            </a:tbl>
          </a:graphicData>
        </a:graphic>
      </p:graphicFrame>
      <p:sp>
        <p:nvSpPr>
          <p:cNvPr id="895" name="Google Shape;895;p107"/>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Prioritization</a:t>
            </a:r>
            <a:endParaRPr/>
          </a:p>
        </p:txBody>
      </p:sp>
      <p:sp>
        <p:nvSpPr>
          <p:cNvPr id="896" name="Google Shape;896;p107"/>
          <p:cNvSpPr txBox="1"/>
          <p:nvPr/>
        </p:nvSpPr>
        <p:spPr>
          <a:xfrm>
            <a:off x="305388" y="669400"/>
            <a:ext cx="84390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t>Goal is to bucket into 1 (no more than 10), 2,  or 3 waves of effort based on an overall weighted score or intuition.</a:t>
            </a:r>
            <a:endParaRPr sz="22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p108"/>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Metadata?</a:t>
            </a:r>
            <a:endParaRPr/>
          </a:p>
        </p:txBody>
      </p:sp>
      <p:sp>
        <p:nvSpPr>
          <p:cNvPr id="902" name="Google Shape;902;p108"/>
          <p:cNvSpPr txBox="1"/>
          <p:nvPr>
            <p:ph idx="1" type="body"/>
          </p:nvPr>
        </p:nvSpPr>
        <p:spPr>
          <a:xfrm>
            <a:off x="457200" y="907675"/>
            <a:ext cx="3937800" cy="401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Discoverability</a:t>
            </a:r>
            <a:endParaRPr/>
          </a:p>
          <a:p>
            <a:pPr indent="0" lvl="0" marL="0" rtl="0" algn="l">
              <a:spcBef>
                <a:spcPts val="600"/>
              </a:spcBef>
              <a:spcAft>
                <a:spcPts val="0"/>
              </a:spcAft>
              <a:buNone/>
            </a:pPr>
            <a:r>
              <a:rPr lang="en"/>
              <a:t>Clarity</a:t>
            </a:r>
            <a:endParaRPr/>
          </a:p>
          <a:p>
            <a:pPr indent="0" lvl="0" marL="0" rtl="0" algn="l">
              <a:spcBef>
                <a:spcPts val="600"/>
              </a:spcBef>
              <a:spcAft>
                <a:spcPts val="0"/>
              </a:spcAft>
              <a:buNone/>
            </a:pPr>
            <a:r>
              <a:rPr lang="en"/>
              <a:t>Transportability</a:t>
            </a:r>
            <a:endParaRPr/>
          </a:p>
        </p:txBody>
      </p:sp>
      <p:pic>
        <p:nvPicPr>
          <p:cNvPr id="903" name="Google Shape;903;p108"/>
          <p:cNvPicPr preferRelativeResize="0"/>
          <p:nvPr/>
        </p:nvPicPr>
        <p:blipFill>
          <a:blip r:embed="rId3">
            <a:alphaModFix/>
          </a:blip>
          <a:stretch>
            <a:fillRect/>
          </a:stretch>
        </p:blipFill>
        <p:spPr>
          <a:xfrm>
            <a:off x="4733769" y="907675"/>
            <a:ext cx="4352355" cy="4235825"/>
          </a:xfrm>
          <a:prstGeom prst="rect">
            <a:avLst/>
          </a:prstGeom>
          <a:noFill/>
          <a:ln cap="flat" cmpd="sng" w="9525">
            <a:solidFill>
              <a:srgbClr val="999999"/>
            </a:solidFill>
            <a:prstDash val="solid"/>
            <a:round/>
            <a:headEnd len="sm" w="sm" type="none"/>
            <a:tailEnd len="sm" w="sm" type="none"/>
          </a:ln>
        </p:spPr>
      </p:pic>
      <p:sp>
        <p:nvSpPr>
          <p:cNvPr id="904" name="Google Shape;904;p108"/>
          <p:cNvSpPr/>
          <p:nvPr/>
        </p:nvSpPr>
        <p:spPr>
          <a:xfrm>
            <a:off x="4935550" y="3999950"/>
            <a:ext cx="1774500" cy="2634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5" name="Google Shape;905;p108"/>
          <p:cNvPicPr preferRelativeResize="0"/>
          <p:nvPr/>
        </p:nvPicPr>
        <p:blipFill>
          <a:blip r:embed="rId4">
            <a:alphaModFix/>
          </a:blip>
          <a:stretch>
            <a:fillRect/>
          </a:stretch>
        </p:blipFill>
        <p:spPr>
          <a:xfrm>
            <a:off x="3801188" y="2494350"/>
            <a:ext cx="5229225" cy="2095500"/>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Google Shape;910;p109"/>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Metadata</a:t>
            </a:r>
            <a:endParaRPr/>
          </a:p>
        </p:txBody>
      </p:sp>
      <p:graphicFrame>
        <p:nvGraphicFramePr>
          <p:cNvPr id="911" name="Google Shape;911;p109"/>
          <p:cNvGraphicFramePr/>
          <p:nvPr/>
        </p:nvGraphicFramePr>
        <p:xfrm>
          <a:off x="548675" y="882950"/>
          <a:ext cx="3000000" cy="3000000"/>
        </p:xfrm>
        <a:graphic>
          <a:graphicData uri="http://schemas.openxmlformats.org/drawingml/2006/table">
            <a:tbl>
              <a:tblPr>
                <a:noFill/>
                <a:tableStyleId>{167A69B6-C4C3-4CE8-8725-BB937CDBAC94}</a:tableStyleId>
              </a:tblPr>
              <a:tblGrid>
                <a:gridCol w="2307575"/>
                <a:gridCol w="5887600"/>
              </a:tblGrid>
              <a:tr h="173050">
                <a:tc>
                  <a:txBody>
                    <a:bodyPr>
                      <a:noAutofit/>
                    </a:bodyPr>
                    <a:lstStyle/>
                    <a:p>
                      <a:pPr indent="0" lvl="0" marL="0" rtl="0" algn="l">
                        <a:lnSpc>
                          <a:spcPct val="115000"/>
                        </a:lnSpc>
                        <a:spcBef>
                          <a:spcPts val="0"/>
                        </a:spcBef>
                        <a:spcAft>
                          <a:spcPts val="0"/>
                        </a:spcAft>
                        <a:buNone/>
                      </a:pPr>
                      <a:r>
                        <a:rPr b="1" lang="en" sz="1100">
                          <a:latin typeface="Calibri"/>
                          <a:ea typeface="Calibri"/>
                          <a:cs typeface="Calibri"/>
                          <a:sym typeface="Calibri"/>
                        </a:rPr>
                        <a:t>Field</a:t>
                      </a:r>
                      <a:endParaRPr b="1" sz="1100">
                        <a:latin typeface="Calibri"/>
                        <a:ea typeface="Calibri"/>
                        <a:cs typeface="Calibri"/>
                        <a:sym typeface="Calibri"/>
                      </a:endParaRPr>
                    </a:p>
                  </a:txBody>
                  <a:tcPr marT="19050" marB="19050" marR="28575" marL="28575" anchor="b">
                    <a:lnB cap="flat" cmpd="sng" w="9525">
                      <a:solidFill>
                        <a:srgbClr val="CCCCCC"/>
                      </a:solidFill>
                      <a:prstDash val="solid"/>
                      <a:round/>
                      <a:headEnd len="sm" w="sm" type="none"/>
                      <a:tailEnd len="sm" w="sm" type="none"/>
                    </a:lnB>
                    <a:solidFill>
                      <a:srgbClr val="EFEFEF"/>
                    </a:solidFill>
                  </a:tcPr>
                </a:tc>
                <a:tc>
                  <a:txBody>
                    <a:bodyPr>
                      <a:noAutofit/>
                    </a:bodyPr>
                    <a:lstStyle/>
                    <a:p>
                      <a:pPr indent="0" lvl="0" marL="0" rtl="0" algn="l">
                        <a:lnSpc>
                          <a:spcPct val="115000"/>
                        </a:lnSpc>
                        <a:spcBef>
                          <a:spcPts val="0"/>
                        </a:spcBef>
                        <a:spcAft>
                          <a:spcPts val="0"/>
                        </a:spcAft>
                        <a:buNone/>
                      </a:pPr>
                      <a:r>
                        <a:rPr b="1" lang="en" sz="1100">
                          <a:latin typeface="Calibri"/>
                          <a:ea typeface="Calibri"/>
                          <a:cs typeface="Calibri"/>
                          <a:sym typeface="Calibri"/>
                        </a:rPr>
                        <a:t>Description / Purpose</a:t>
                      </a:r>
                      <a:endParaRPr b="1" sz="1100">
                        <a:latin typeface="Calibri"/>
                        <a:ea typeface="Calibri"/>
                        <a:cs typeface="Calibri"/>
                        <a:sym typeface="Calibri"/>
                      </a:endParaRPr>
                    </a:p>
                  </a:txBody>
                  <a:tcPr marT="19050" marB="19050" marR="28575" marL="28575" anchor="b">
                    <a:lnB cap="flat" cmpd="sng" w="9525">
                      <a:solidFill>
                        <a:srgbClr val="CCCCCC"/>
                      </a:solidFill>
                      <a:prstDash val="solid"/>
                      <a:round/>
                      <a:headEnd len="sm" w="sm" type="none"/>
                      <a:tailEnd len="sm" w="sm" type="none"/>
                    </a:lnB>
                    <a:solidFill>
                      <a:srgbClr val="EFEFEF"/>
                    </a:solidFill>
                  </a:tcPr>
                </a:tc>
              </a:tr>
              <a:tr h="317275">
                <a:tc>
                  <a:txBody>
                    <a:bodyPr>
                      <a:noAutofit/>
                    </a:bodyPr>
                    <a:lstStyle/>
                    <a:p>
                      <a:pPr indent="0" lvl="0" marL="0" rtl="0" algn="l">
                        <a:lnSpc>
                          <a:spcPct val="115000"/>
                        </a:lnSpc>
                        <a:spcBef>
                          <a:spcPts val="0"/>
                        </a:spcBef>
                        <a:spcAft>
                          <a:spcPts val="0"/>
                        </a:spcAft>
                        <a:buNone/>
                      </a:pPr>
                      <a:r>
                        <a:rPr b="1" lang="en"/>
                        <a:t>Dataset name</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100">
                          <a:latin typeface="Calibri"/>
                          <a:ea typeface="Calibri"/>
                          <a:cs typeface="Calibri"/>
                          <a:sym typeface="Calibri"/>
                        </a:rPr>
                        <a:t>Brief descriptive name for the dataset. Meant to be transportable to a variety of catalogue contexts, inc search results.</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7275">
                <a:tc>
                  <a:txBody>
                    <a:bodyPr>
                      <a:noAutofit/>
                    </a:bodyPr>
                    <a:lstStyle/>
                    <a:p>
                      <a:pPr indent="0" lvl="0" marL="0" rtl="0" algn="l">
                        <a:lnSpc>
                          <a:spcPct val="115000"/>
                        </a:lnSpc>
                        <a:spcBef>
                          <a:spcPts val="0"/>
                        </a:spcBef>
                        <a:spcAft>
                          <a:spcPts val="0"/>
                        </a:spcAft>
                        <a:buNone/>
                      </a:pPr>
                      <a:r>
                        <a:rPr b="1" lang="en"/>
                        <a:t>Description</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100">
                          <a:latin typeface="Calibri"/>
                          <a:ea typeface="Calibri"/>
                          <a:cs typeface="Calibri"/>
                          <a:sym typeface="Calibri"/>
                        </a:rPr>
                        <a:t>Include a brief description of the dataset. What is the purpose? What is it used for? Include key data fields if possible.</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3050">
                <a:tc>
                  <a:txBody>
                    <a:bodyPr>
                      <a:noAutofit/>
                    </a:bodyPr>
                    <a:lstStyle/>
                    <a:p>
                      <a:pPr indent="0" lvl="0" marL="0" rtl="0" algn="l">
                        <a:lnSpc>
                          <a:spcPct val="115000"/>
                        </a:lnSpc>
                        <a:spcBef>
                          <a:spcPts val="0"/>
                        </a:spcBef>
                        <a:spcAft>
                          <a:spcPts val="0"/>
                        </a:spcAft>
                        <a:buNone/>
                      </a:pPr>
                      <a:r>
                        <a:rPr b="1" lang="en"/>
                        <a:t>Publishing Department</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100">
                          <a:latin typeface="Calibri"/>
                          <a:ea typeface="Calibri"/>
                          <a:cs typeface="Calibri"/>
                          <a:sym typeface="Calibri"/>
                        </a:rPr>
                        <a:t>What department collects and manages the data as an official record?</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225">
                <a:tc>
                  <a:txBody>
                    <a:bodyPr>
                      <a:noAutofit/>
                    </a:bodyPr>
                    <a:lstStyle/>
                    <a:p>
                      <a:pPr indent="0" lvl="0" marL="0" rtl="0" algn="l">
                        <a:lnSpc>
                          <a:spcPct val="115000"/>
                        </a:lnSpc>
                        <a:spcBef>
                          <a:spcPts val="0"/>
                        </a:spcBef>
                        <a:spcAft>
                          <a:spcPts val="0"/>
                        </a:spcAft>
                        <a:buNone/>
                      </a:pPr>
                      <a:r>
                        <a:rPr b="1" lang="en"/>
                        <a:t>Category/Theme</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100">
                          <a:latin typeface="Calibri"/>
                          <a:ea typeface="Calibri"/>
                          <a:cs typeface="Calibri"/>
                          <a:sym typeface="Calibri"/>
                        </a:rPr>
                        <a:t>When browsing, what categories would users of this data use to find this data and related data?</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7275">
                <a:tc>
                  <a:txBody>
                    <a:bodyPr>
                      <a:noAutofit/>
                    </a:bodyPr>
                    <a:lstStyle/>
                    <a:p>
                      <a:pPr indent="0" lvl="0" marL="0" rtl="0" algn="l">
                        <a:lnSpc>
                          <a:spcPct val="115000"/>
                        </a:lnSpc>
                        <a:spcBef>
                          <a:spcPts val="0"/>
                        </a:spcBef>
                        <a:spcAft>
                          <a:spcPts val="0"/>
                        </a:spcAft>
                        <a:buNone/>
                      </a:pPr>
                      <a:r>
                        <a:rPr b="1" lang="en"/>
                        <a:t>Tags/Keyword/Subject</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100">
                          <a:latin typeface="Calibri"/>
                          <a:ea typeface="Calibri"/>
                          <a:cs typeface="Calibri"/>
                          <a:sym typeface="Calibri"/>
                        </a:rPr>
                        <a:t>Keywords that help with SEO and can be used as filter for users browse and discover the dataset they are looking for</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3050">
                <a:tc>
                  <a:txBody>
                    <a:bodyPr>
                      <a:noAutofit/>
                    </a:bodyPr>
                    <a:lstStyle/>
                    <a:p>
                      <a:pPr indent="0" lvl="0" marL="0" rtl="0" algn="l">
                        <a:lnSpc>
                          <a:spcPct val="115000"/>
                        </a:lnSpc>
                        <a:spcBef>
                          <a:spcPts val="0"/>
                        </a:spcBef>
                        <a:spcAft>
                          <a:spcPts val="0"/>
                        </a:spcAft>
                        <a:buNone/>
                      </a:pPr>
                      <a:r>
                        <a:rPr b="1" lang="en"/>
                        <a:t>Last updated</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100">
                          <a:latin typeface="Calibri"/>
                          <a:ea typeface="Calibri"/>
                          <a:cs typeface="Calibri"/>
                          <a:sym typeface="Calibri"/>
                        </a:rPr>
                        <a:t>Date the dataset was most recently edited/re-published on the Portal</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225">
                <a:tc>
                  <a:txBody>
                    <a:bodyPr>
                      <a:noAutofit/>
                    </a:bodyPr>
                    <a:lstStyle/>
                    <a:p>
                      <a:pPr indent="0" lvl="0" marL="0" rtl="0" algn="l">
                        <a:lnSpc>
                          <a:spcPct val="115000"/>
                        </a:lnSpc>
                        <a:spcBef>
                          <a:spcPts val="0"/>
                        </a:spcBef>
                        <a:spcAft>
                          <a:spcPts val="0"/>
                        </a:spcAft>
                        <a:buNone/>
                      </a:pPr>
                      <a:r>
                        <a:rPr b="1" lang="en"/>
                        <a:t>Geographic coverage</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100">
                          <a:latin typeface="Calibri"/>
                          <a:ea typeface="Calibri"/>
                          <a:cs typeface="Calibri"/>
                          <a:sym typeface="Calibri"/>
                        </a:rPr>
                        <a:t>Does this data cover the whole city or a subset? Or does it have broader coverage than the city?</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3050">
                <a:tc>
                  <a:txBody>
                    <a:bodyPr>
                      <a:noAutofit/>
                    </a:bodyPr>
                    <a:lstStyle/>
                    <a:p>
                      <a:pPr indent="0" lvl="0" marL="0" rtl="0" algn="l">
                        <a:lnSpc>
                          <a:spcPct val="115000"/>
                        </a:lnSpc>
                        <a:spcBef>
                          <a:spcPts val="0"/>
                        </a:spcBef>
                        <a:spcAft>
                          <a:spcPts val="0"/>
                        </a:spcAft>
                        <a:buNone/>
                      </a:pPr>
                      <a:r>
                        <a:rPr b="1" lang="en"/>
                        <a:t>Frequency of data change</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100">
                          <a:latin typeface="Calibri"/>
                          <a:ea typeface="Calibri"/>
                          <a:cs typeface="Calibri"/>
                          <a:sym typeface="Calibri"/>
                        </a:rPr>
                        <a:t>At what frequency does the information in the dataset get re-published?</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78775">
                <a:tc>
                  <a:txBody>
                    <a:bodyPr>
                      <a:noAutofit/>
                    </a:bodyPr>
                    <a:lstStyle/>
                    <a:p>
                      <a:pPr indent="0" lvl="0" marL="0" rtl="0" algn="l">
                        <a:lnSpc>
                          <a:spcPct val="115000"/>
                        </a:lnSpc>
                        <a:spcBef>
                          <a:spcPts val="0"/>
                        </a:spcBef>
                        <a:spcAft>
                          <a:spcPts val="0"/>
                        </a:spcAft>
                        <a:buNone/>
                      </a:pPr>
                      <a:r>
                        <a:rPr b="1" lang="en"/>
                        <a:t>Data Classification</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100">
                          <a:latin typeface="Calibri"/>
                          <a:ea typeface="Calibri"/>
                          <a:cs typeface="Calibri"/>
                          <a:sym typeface="Calibri"/>
                        </a:rPr>
                        <a:t>PUBLIC, PROTECTED - this data is protected by law or regulation and can only be shared or accessed internally and per organizational procedures; OR this information includes individually identified information; SENSITIVE - in its raw form, this data poses security concerns, could be misused to target individuals or poses other concerns.</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0000">
                <a:tc>
                  <a:txBody>
                    <a:bodyPr>
                      <a:noAutofit/>
                    </a:bodyPr>
                    <a:lstStyle/>
                    <a:p>
                      <a:pPr indent="0" lvl="0" marL="0" rtl="0" algn="l">
                        <a:lnSpc>
                          <a:spcPct val="115000"/>
                        </a:lnSpc>
                        <a:spcBef>
                          <a:spcPts val="0"/>
                        </a:spcBef>
                        <a:spcAft>
                          <a:spcPts val="0"/>
                        </a:spcAft>
                        <a:buNone/>
                      </a:pPr>
                      <a:r>
                        <a:rPr b="1" lang="en"/>
                        <a:t>License/use constraints</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100">
                          <a:latin typeface="Calibri"/>
                          <a:ea typeface="Calibri"/>
                          <a:cs typeface="Calibri"/>
                          <a:sym typeface="Calibri"/>
                        </a:rPr>
                        <a:t>What license would you like external parties to use this under? E.g. Creative Commons 1.0? Which requires attribution to Publisher?</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110"/>
          <p:cNvSpPr txBox="1"/>
          <p:nvPr/>
        </p:nvSpPr>
        <p:spPr>
          <a:xfrm>
            <a:off x="239325" y="791400"/>
            <a:ext cx="8447400" cy="395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00FF"/>
                </a:solidFill>
              </a:rPr>
              <a:t>[</a:t>
            </a:r>
            <a:r>
              <a:rPr b="1" lang="en">
                <a:solidFill>
                  <a:srgbClr val="0000FF"/>
                </a:solidFill>
              </a:rPr>
              <a:t>Brief Glance</a:t>
            </a:r>
            <a:r>
              <a:rPr lang="en">
                <a:solidFill>
                  <a:srgbClr val="0000FF"/>
                </a:solidFill>
              </a:rPr>
              <a:t>: two sentence description including what’s each row represents, data ranges and how often it’s updated.]</a:t>
            </a:r>
            <a:endParaRPr>
              <a:solidFill>
                <a:srgbClr val="0000FF"/>
              </a:solidFill>
            </a:endParaRPr>
          </a:p>
          <a:p>
            <a:pPr indent="0" lvl="0" marL="457200" rtl="0" algn="l">
              <a:lnSpc>
                <a:spcPct val="115000"/>
              </a:lnSpc>
              <a:spcBef>
                <a:spcPts val="0"/>
              </a:spcBef>
              <a:spcAft>
                <a:spcPts val="0"/>
              </a:spcAft>
              <a:buNone/>
            </a:pPr>
            <a:r>
              <a:rPr lang="en" sz="1100">
                <a:solidFill>
                  <a:schemeClr val="dk1"/>
                </a:solidFill>
              </a:rPr>
              <a:t>This dataset includes all </a:t>
            </a:r>
            <a:r>
              <a:rPr b="1" lang="en" sz="1100">
                <a:solidFill>
                  <a:schemeClr val="dk1"/>
                </a:solidFill>
              </a:rPr>
              <a:t>reported issues</a:t>
            </a:r>
            <a:r>
              <a:rPr lang="en" sz="1100">
                <a:solidFill>
                  <a:schemeClr val="dk1"/>
                </a:solidFill>
              </a:rPr>
              <a:t> using the See Click Fix (SCF) application, both on the web and through the mobile application, from June 28, 2013 to current date. This dataset is updated daily.</a:t>
            </a:r>
            <a:endParaRPr sz="1100">
              <a:solidFill>
                <a:schemeClr val="dk1"/>
              </a:solidFill>
            </a:endParaRPr>
          </a:p>
          <a:p>
            <a:pPr indent="0" lvl="0" marL="457200" rtl="0" algn="l">
              <a:lnSpc>
                <a:spcPct val="115000"/>
              </a:lnSpc>
              <a:spcBef>
                <a:spcPts val="0"/>
              </a:spcBef>
              <a:spcAft>
                <a:spcPts val="0"/>
              </a:spcAft>
              <a:buNone/>
            </a:pPr>
            <a:r>
              <a:t/>
            </a:r>
            <a:endParaRPr sz="1100">
              <a:solidFill>
                <a:srgbClr val="0000FF"/>
              </a:solidFill>
            </a:endParaRPr>
          </a:p>
          <a:p>
            <a:pPr indent="0" lvl="0" marL="0" rtl="0" algn="l">
              <a:lnSpc>
                <a:spcPct val="115000"/>
              </a:lnSpc>
              <a:spcBef>
                <a:spcPts val="0"/>
              </a:spcBef>
              <a:spcAft>
                <a:spcPts val="0"/>
              </a:spcAft>
              <a:buNone/>
            </a:pPr>
            <a:r>
              <a:rPr lang="en">
                <a:solidFill>
                  <a:srgbClr val="0000FF"/>
                </a:solidFill>
              </a:rPr>
              <a:t>[</a:t>
            </a:r>
            <a:r>
              <a:rPr b="1" lang="en">
                <a:solidFill>
                  <a:srgbClr val="0000FF"/>
                </a:solidFill>
              </a:rPr>
              <a:t>The Why?</a:t>
            </a:r>
            <a:r>
              <a:rPr lang="en">
                <a:solidFill>
                  <a:srgbClr val="0000FF"/>
                </a:solidFill>
              </a:rPr>
              <a:t> Add key context about </a:t>
            </a:r>
            <a:r>
              <a:rPr b="1" lang="en">
                <a:solidFill>
                  <a:srgbClr val="0000FF"/>
                </a:solidFill>
              </a:rPr>
              <a:t>how the data gets generated</a:t>
            </a:r>
            <a:r>
              <a:rPr lang="en">
                <a:solidFill>
                  <a:srgbClr val="0000FF"/>
                </a:solidFill>
              </a:rPr>
              <a:t> and </a:t>
            </a:r>
            <a:r>
              <a:rPr b="1" lang="en">
                <a:solidFill>
                  <a:srgbClr val="0000FF"/>
                </a:solidFill>
              </a:rPr>
              <a:t>how it is used in the city </a:t>
            </a:r>
            <a:r>
              <a:rPr lang="en">
                <a:solidFill>
                  <a:srgbClr val="0000FF"/>
                </a:solidFill>
              </a:rPr>
              <a:t>that gives </a:t>
            </a:r>
            <a:r>
              <a:rPr b="1" lang="en">
                <a:solidFill>
                  <a:srgbClr val="0000FF"/>
                </a:solidFill>
              </a:rPr>
              <a:t>it meaning </a:t>
            </a:r>
            <a:r>
              <a:rPr lang="en">
                <a:solidFill>
                  <a:srgbClr val="0000FF"/>
                </a:solidFill>
              </a:rPr>
              <a:t>to people not familiar with your business detailed processes.]</a:t>
            </a:r>
            <a:r>
              <a:rPr lang="en">
                <a:solidFill>
                  <a:schemeClr val="dk1"/>
                </a:solidFill>
              </a:rPr>
              <a:t> </a:t>
            </a:r>
            <a:endParaRPr>
              <a:solidFill>
                <a:schemeClr val="dk1"/>
              </a:solidFill>
            </a:endParaRPr>
          </a:p>
          <a:p>
            <a:pPr indent="0" lvl="0" marL="457200" rtl="0" algn="l">
              <a:lnSpc>
                <a:spcPct val="115000"/>
              </a:lnSpc>
              <a:spcBef>
                <a:spcPts val="0"/>
              </a:spcBef>
              <a:spcAft>
                <a:spcPts val="0"/>
              </a:spcAft>
              <a:buNone/>
            </a:pPr>
            <a:r>
              <a:rPr lang="en" sz="1100">
                <a:solidFill>
                  <a:schemeClr val="dk1"/>
                </a:solidFill>
              </a:rPr>
              <a:t>The SCF service allows citizens to report issues to the City which then, in many cases automatically gets routed to the appropriate department within the City, and in other cases gets handled by the Office of the City Manager.</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a:solidFill>
                  <a:srgbClr val="0000FF"/>
                </a:solidFill>
              </a:rPr>
              <a:t>[</a:t>
            </a:r>
            <a:r>
              <a:rPr b="1" lang="en">
                <a:solidFill>
                  <a:srgbClr val="0000FF"/>
                </a:solidFill>
              </a:rPr>
              <a:t>Longer explanation: </a:t>
            </a:r>
            <a:r>
              <a:rPr lang="en">
                <a:solidFill>
                  <a:srgbClr val="0000FF"/>
                </a:solidFill>
              </a:rPr>
              <a:t>Include more detailed information, caveats about the data quality, details about the business processes, web links to other relevant context.]</a:t>
            </a:r>
            <a:endParaRPr>
              <a:solidFill>
                <a:schemeClr val="dk1"/>
              </a:solidFill>
            </a:endParaRPr>
          </a:p>
          <a:p>
            <a:pPr indent="0" lvl="0" marL="457200" rtl="0" algn="l">
              <a:lnSpc>
                <a:spcPct val="115000"/>
              </a:lnSpc>
              <a:spcBef>
                <a:spcPts val="0"/>
              </a:spcBef>
              <a:spcAft>
                <a:spcPts val="0"/>
              </a:spcAft>
              <a:buNone/>
            </a:pPr>
            <a:r>
              <a:rPr b="1" lang="en" sz="1100">
                <a:solidFill>
                  <a:schemeClr val="dk1"/>
                </a:solidFill>
              </a:rPr>
              <a:t>More about the data:</a:t>
            </a:r>
            <a:endParaRPr b="1" sz="1100">
              <a:solidFill>
                <a:schemeClr val="dk1"/>
              </a:solidFill>
            </a:endParaRPr>
          </a:p>
          <a:p>
            <a:pPr indent="0" lvl="0" marL="457200" rtl="0" algn="l">
              <a:lnSpc>
                <a:spcPct val="115000"/>
              </a:lnSpc>
              <a:spcBef>
                <a:spcPts val="0"/>
              </a:spcBef>
              <a:spcAft>
                <a:spcPts val="0"/>
              </a:spcAft>
              <a:buNone/>
            </a:pPr>
            <a:r>
              <a:rPr lang="en" sz="1100">
                <a:solidFill>
                  <a:schemeClr val="dk1"/>
                </a:solidFill>
              </a:rPr>
              <a:t>The City of Raleigh officially began using the SCF application on June 28, 2013 as an interface for citizens to report issues. Hence, we are reporting data since that time. However, long-time citizens would know that through support from WRAL started using the service to track issues as early as 2010. Additional data on reported issues prior to June 28, 2013 can be searched for here: </a:t>
            </a:r>
            <a:r>
              <a:rPr lang="en" sz="1100" u="sng">
                <a:solidFill>
                  <a:srgbClr val="1155CC"/>
                </a:solidFill>
                <a:hlinkClick r:id="rId3"/>
              </a:rPr>
              <a:t>https://seeclickfix.com/raleigh</a:t>
            </a:r>
            <a:r>
              <a:rPr lang="en" sz="1100">
                <a:solidFill>
                  <a:schemeClr val="dk1"/>
                </a:solidFill>
              </a:rPr>
              <a:t>.</a:t>
            </a:r>
            <a:endParaRPr sz="1100">
              <a:solidFill>
                <a:schemeClr val="dk1"/>
              </a:solidFill>
            </a:endParaRPr>
          </a:p>
          <a:p>
            <a:pPr indent="0" lvl="0" marL="457200" rtl="0" algn="l">
              <a:lnSpc>
                <a:spcPct val="115000"/>
              </a:lnSpc>
              <a:spcBef>
                <a:spcPts val="0"/>
              </a:spcBef>
              <a:spcAft>
                <a:spcPts val="0"/>
              </a:spcAft>
              <a:buNone/>
            </a:pPr>
            <a:r>
              <a:rPr lang="en" sz="1100">
                <a:solidFill>
                  <a:schemeClr val="dk1"/>
                </a:solidFill>
              </a:rPr>
              <a:t>Developers can also access the full dataset here:</a:t>
            </a:r>
            <a:r>
              <a:rPr lang="en" sz="1100" u="sng">
                <a:solidFill>
                  <a:srgbClr val="1155CC"/>
                </a:solidFill>
                <a:hlinkClick r:id="rId4"/>
              </a:rPr>
              <a:t> http://dev.seeclickfix.com/</a:t>
            </a:r>
            <a:endParaRPr sz="1100" u="sng">
              <a:solidFill>
                <a:srgbClr val="1155CC"/>
              </a:solidFill>
              <a:hlinkClick r:id="rId5"/>
            </a:endParaRPr>
          </a:p>
          <a:p>
            <a:pPr indent="0" lvl="0" marL="45720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457200" rtl="0" algn="l">
              <a:lnSpc>
                <a:spcPct val="115000"/>
              </a:lnSpc>
              <a:spcBef>
                <a:spcPts val="0"/>
              </a:spcBef>
              <a:spcAft>
                <a:spcPts val="0"/>
              </a:spcAft>
              <a:buNone/>
            </a:pPr>
            <a:r>
              <a:rPr lang="en" sz="1100">
                <a:solidFill>
                  <a:schemeClr val="dk1"/>
                </a:solidFill>
              </a:rPr>
              <a:t>Some reported issues may fall outside the jurisdiction of the city. For example, issues like potholes reported on roads that are maintained by the State Department of Transportation still need to be reported to the NC DOT. Therefore those issues would be automatically closed through the See Click Fix reporting system.</a:t>
            </a:r>
            <a:endParaRPr sz="1100">
              <a:solidFill>
                <a:schemeClr val="dk1"/>
              </a:solidFill>
            </a:endParaRPr>
          </a:p>
        </p:txBody>
      </p:sp>
      <p:sp>
        <p:nvSpPr>
          <p:cNvPr id="917" name="Google Shape;917;p110"/>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Good “Description”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57"/>
          <p:cNvSpPr txBox="1"/>
          <p:nvPr>
            <p:ph type="title"/>
          </p:nvPr>
        </p:nvSpPr>
        <p:spPr>
          <a:xfrm>
            <a:off x="327650" y="198026"/>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lt1"/>
              </a:buClr>
              <a:buFont typeface="Carme"/>
              <a:buNone/>
            </a:pPr>
            <a:r>
              <a:rPr b="1" i="0" lang="en" sz="3300" u="none" cap="none" strike="noStrike">
                <a:solidFill>
                  <a:schemeClr val="lt1"/>
                </a:solidFill>
                <a:latin typeface="Carme"/>
                <a:ea typeface="Carme"/>
                <a:cs typeface="Carme"/>
                <a:sym typeface="Carme"/>
              </a:rPr>
              <a:t>What Works Cities</a:t>
            </a:r>
            <a:endParaRPr/>
          </a:p>
        </p:txBody>
      </p:sp>
      <p:sp>
        <p:nvSpPr>
          <p:cNvPr id="309" name="Google Shape;309;p57"/>
          <p:cNvSpPr txBox="1"/>
          <p:nvPr>
            <p:ph idx="1" type="body"/>
          </p:nvPr>
        </p:nvSpPr>
        <p:spPr>
          <a:xfrm>
            <a:off x="4096800" y="1073700"/>
            <a:ext cx="4634400" cy="3416400"/>
          </a:xfrm>
          <a:prstGeom prst="rect">
            <a:avLst/>
          </a:prstGeom>
          <a:noFill/>
          <a:ln>
            <a:noFill/>
          </a:ln>
        </p:spPr>
        <p:txBody>
          <a:bodyPr anchorCtr="0" anchor="t" bIns="91425" lIns="91425" spcFirstLastPara="1" rIns="91425" wrap="square" tIns="91425">
            <a:noAutofit/>
          </a:bodyPr>
          <a:lstStyle/>
          <a:p>
            <a:pPr indent="-177800" lvl="0" marL="177800" marR="0" rtl="0" algn="l">
              <a:lnSpc>
                <a:spcPct val="100000"/>
              </a:lnSpc>
              <a:spcBef>
                <a:spcPts val="0"/>
              </a:spcBef>
              <a:spcAft>
                <a:spcPts val="0"/>
              </a:spcAft>
              <a:buClr>
                <a:schemeClr val="dk1"/>
              </a:buClr>
              <a:buFont typeface="Carme"/>
              <a:buNone/>
            </a:pPr>
            <a:r>
              <a:rPr b="1" i="0" lang="en" sz="1600" u="none" cap="none" strike="noStrike">
                <a:solidFill>
                  <a:schemeClr val="dk1"/>
                </a:solidFill>
                <a:latin typeface="Carme"/>
                <a:ea typeface="Carme"/>
                <a:cs typeface="Carme"/>
                <a:sym typeface="Carme"/>
              </a:rPr>
              <a:t>An initiative of Bloomberg Philanthropies designed to accelerate cities’ use of data and evidence to improve people’s lives.</a:t>
            </a:r>
            <a:endParaRPr/>
          </a:p>
          <a:p>
            <a:pPr indent="-177800" lvl="0" marL="177800" marR="0" rtl="0" algn="ctr">
              <a:lnSpc>
                <a:spcPct val="100000"/>
              </a:lnSpc>
              <a:spcBef>
                <a:spcPts val="0"/>
              </a:spcBef>
              <a:spcAft>
                <a:spcPts val="0"/>
              </a:spcAft>
              <a:buClr>
                <a:schemeClr val="dk1"/>
              </a:buClr>
              <a:buFont typeface="Carme"/>
              <a:buNone/>
            </a:pPr>
            <a:r>
              <a:t/>
            </a:r>
            <a:endParaRPr b="1" i="0" sz="800" u="none" cap="none" strike="noStrike">
              <a:solidFill>
                <a:schemeClr val="dk1"/>
              </a:solidFill>
              <a:latin typeface="Carme"/>
              <a:ea typeface="Carme"/>
              <a:cs typeface="Carme"/>
              <a:sym typeface="Carme"/>
            </a:endParaRPr>
          </a:p>
          <a:p>
            <a:pPr indent="-177800" lvl="0" marL="177800" marR="0" rtl="0" algn="l">
              <a:lnSpc>
                <a:spcPct val="100000"/>
              </a:lnSpc>
              <a:spcBef>
                <a:spcPts val="0"/>
              </a:spcBef>
              <a:spcAft>
                <a:spcPts val="0"/>
              </a:spcAft>
              <a:buClr>
                <a:schemeClr val="dk1"/>
              </a:buClr>
              <a:buFont typeface="Carme"/>
              <a:buNone/>
            </a:pPr>
            <a:r>
              <a:rPr b="1" i="0" lang="en" sz="1600" u="none" cap="none" strike="noStrike">
                <a:solidFill>
                  <a:schemeClr val="dk1"/>
                </a:solidFill>
                <a:latin typeface="Carme"/>
                <a:ea typeface="Carme"/>
                <a:cs typeface="Carme"/>
                <a:sym typeface="Carme"/>
              </a:rPr>
              <a:t>Driven by world-class partners for world-class cities:</a:t>
            </a:r>
            <a:endParaRPr/>
          </a:p>
          <a:p>
            <a:pPr indent="-177800" lvl="0" marL="177800" marR="0" rtl="0" algn="l">
              <a:lnSpc>
                <a:spcPct val="100000"/>
              </a:lnSpc>
              <a:spcBef>
                <a:spcPts val="0"/>
              </a:spcBef>
              <a:spcAft>
                <a:spcPts val="0"/>
              </a:spcAft>
              <a:buClr>
                <a:schemeClr val="dk1"/>
              </a:buClr>
              <a:buFont typeface="Carme"/>
              <a:buNone/>
            </a:pPr>
            <a:r>
              <a:t/>
            </a:r>
            <a:endParaRPr b="1" i="0" sz="1200" u="none" cap="none" strike="noStrike">
              <a:solidFill>
                <a:schemeClr val="dk1"/>
              </a:solidFill>
              <a:latin typeface="Carme"/>
              <a:ea typeface="Carme"/>
              <a:cs typeface="Carme"/>
              <a:sym typeface="Carme"/>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Results for America</a:t>
            </a:r>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The Center for Government Excellence at Johns Hopkins University </a:t>
            </a:r>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Sunlight Foundation </a:t>
            </a:r>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The Government Performance Lab at the Harvard Kennedy School </a:t>
            </a:r>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The Behavioral Insights Team</a:t>
            </a:r>
            <a:endParaRPr/>
          </a:p>
          <a:p>
            <a:pPr indent="-177800" lvl="0" marL="177800" marR="0" rtl="0" algn="l">
              <a:lnSpc>
                <a:spcPct val="90000"/>
              </a:lnSpc>
              <a:spcBef>
                <a:spcPts val="0"/>
              </a:spcBef>
              <a:spcAft>
                <a:spcPts val="0"/>
              </a:spcAft>
              <a:buClr>
                <a:schemeClr val="dk1"/>
              </a:buClr>
              <a:buFont typeface="Carme"/>
              <a:buNone/>
            </a:pPr>
            <a:r>
              <a:t/>
            </a:r>
            <a:endParaRPr b="0" i="0" sz="2100" u="none" cap="none" strike="noStrike">
              <a:solidFill>
                <a:schemeClr val="dk1"/>
              </a:solidFill>
              <a:latin typeface="Carme"/>
              <a:ea typeface="Carme"/>
              <a:cs typeface="Carme"/>
              <a:sym typeface="Carme"/>
            </a:endParaRPr>
          </a:p>
        </p:txBody>
      </p:sp>
      <p:sp>
        <p:nvSpPr>
          <p:cNvPr id="310" name="Google Shape;310;p57"/>
          <p:cNvSpPr txBox="1"/>
          <p:nvPr>
            <p:ph idx="12" type="sldNum"/>
          </p:nvPr>
        </p:nvSpPr>
        <p:spPr>
          <a:xfrm>
            <a:off x="8396258" y="4587016"/>
            <a:ext cx="548700" cy="3936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fld id="{00000000-1234-1234-1234-123412341234}" type="slidenum">
              <a:rPr b="0" i="0" lang="en" sz="900" u="none" cap="none" strike="noStrike">
                <a:solidFill>
                  <a:srgbClr val="888888"/>
                </a:solidFill>
                <a:latin typeface="Calibri"/>
                <a:ea typeface="Calibri"/>
                <a:cs typeface="Calibri"/>
                <a:sym typeface="Calibri"/>
              </a:rPr>
              <a:t>‹#›</a:t>
            </a:fld>
            <a:endParaRPr b="0" i="0" sz="900" u="none" cap="none" strike="noStrike">
              <a:solidFill>
                <a:srgbClr val="888888"/>
              </a:solidFill>
              <a:latin typeface="Calibri"/>
              <a:ea typeface="Calibri"/>
              <a:cs typeface="Calibri"/>
              <a:sym typeface="Calibri"/>
            </a:endParaRPr>
          </a:p>
        </p:txBody>
      </p:sp>
      <p:pic>
        <p:nvPicPr>
          <p:cNvPr id="311" name="Google Shape;311;p57"/>
          <p:cNvPicPr preferRelativeResize="0"/>
          <p:nvPr/>
        </p:nvPicPr>
        <p:blipFill rotWithShape="1">
          <a:blip r:embed="rId3">
            <a:alphaModFix/>
          </a:blip>
          <a:srcRect b="0" l="0" r="0" t="0"/>
          <a:stretch/>
        </p:blipFill>
        <p:spPr>
          <a:xfrm>
            <a:off x="160001" y="1267426"/>
            <a:ext cx="3734100" cy="28992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sp>
        <p:nvSpPr>
          <p:cNvPr id="922" name="Google Shape;922;p111"/>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Legally Protected vs. Sensitive</a:t>
            </a:r>
            <a:endParaRPr/>
          </a:p>
        </p:txBody>
      </p:sp>
      <p:sp>
        <p:nvSpPr>
          <p:cNvPr id="923" name="Google Shape;923;p111"/>
          <p:cNvSpPr txBox="1"/>
          <p:nvPr>
            <p:ph idx="1" type="body"/>
          </p:nvPr>
        </p:nvSpPr>
        <p:spPr>
          <a:xfrm>
            <a:off x="457200" y="907675"/>
            <a:ext cx="8229600" cy="40182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Legally protected</a:t>
            </a:r>
            <a:endParaRPr/>
          </a:p>
          <a:p>
            <a:pPr indent="-342900" lvl="1" marL="914400" rtl="0" algn="l">
              <a:spcBef>
                <a:spcPts val="0"/>
              </a:spcBef>
              <a:spcAft>
                <a:spcPts val="0"/>
              </a:spcAft>
              <a:buSzPts val="1800"/>
              <a:buChar char="○"/>
            </a:pPr>
            <a:r>
              <a:rPr lang="en" sz="1800"/>
              <a:t>No gray area - never release</a:t>
            </a:r>
            <a:endParaRPr sz="1800"/>
          </a:p>
          <a:p>
            <a:pPr indent="-342900" lvl="1" marL="914400" rtl="0" algn="l">
              <a:spcBef>
                <a:spcPts val="0"/>
              </a:spcBef>
              <a:spcAft>
                <a:spcPts val="0"/>
              </a:spcAft>
              <a:buSzPts val="1800"/>
              <a:buChar char="○"/>
            </a:pPr>
            <a:r>
              <a:rPr lang="en" sz="1800"/>
              <a:t>Must sanitize from open datasets</a:t>
            </a:r>
            <a:endParaRPr sz="1800"/>
          </a:p>
          <a:p>
            <a:pPr indent="-342900" lvl="1" marL="914400" rtl="0" algn="l">
              <a:spcBef>
                <a:spcPts val="0"/>
              </a:spcBef>
              <a:spcAft>
                <a:spcPts val="0"/>
              </a:spcAft>
              <a:buSzPts val="1800"/>
              <a:buChar char="○"/>
            </a:pPr>
            <a:r>
              <a:rPr lang="en" sz="1800"/>
              <a:t>E.g. HIPAA, FERPA, state laws, etc.</a:t>
            </a:r>
            <a:endParaRPr sz="1800"/>
          </a:p>
          <a:p>
            <a:pPr indent="-419100" lvl="0" marL="457200" rtl="0" algn="l">
              <a:spcBef>
                <a:spcPts val="0"/>
              </a:spcBef>
              <a:spcAft>
                <a:spcPts val="0"/>
              </a:spcAft>
              <a:buSzPts val="3000"/>
              <a:buChar char="●"/>
            </a:pPr>
            <a:r>
              <a:rPr lang="en"/>
              <a:t>Sensitive</a:t>
            </a:r>
            <a:endParaRPr/>
          </a:p>
          <a:p>
            <a:pPr indent="-342900" lvl="1" marL="914400" rtl="0" algn="l">
              <a:spcBef>
                <a:spcPts val="0"/>
              </a:spcBef>
              <a:spcAft>
                <a:spcPts val="0"/>
              </a:spcAft>
              <a:buSzPts val="1800"/>
              <a:buChar char="○"/>
            </a:pPr>
            <a:r>
              <a:rPr lang="en" sz="1800"/>
              <a:t>Some gray area - sometimes don’t release (if can be reconstructed via mosaic effect)</a:t>
            </a:r>
            <a:endParaRPr sz="1800"/>
          </a:p>
          <a:p>
            <a:pPr indent="-342900" lvl="1" marL="914400" rtl="0" algn="l">
              <a:spcBef>
                <a:spcPts val="0"/>
              </a:spcBef>
              <a:spcAft>
                <a:spcPts val="0"/>
              </a:spcAft>
              <a:buSzPts val="1800"/>
              <a:buChar char="○"/>
            </a:pPr>
            <a:r>
              <a:rPr lang="en" sz="1800"/>
              <a:t>May sanitize from open datasets</a:t>
            </a:r>
            <a:endParaRPr sz="1800"/>
          </a:p>
          <a:p>
            <a:pPr indent="-342900" lvl="2" marL="1371600" rtl="0" algn="l">
              <a:spcBef>
                <a:spcPts val="0"/>
              </a:spcBef>
              <a:spcAft>
                <a:spcPts val="0"/>
              </a:spcAft>
              <a:buSzPts val="1800"/>
              <a:buChar char="■"/>
            </a:pPr>
            <a:r>
              <a:rPr lang="en" sz="1800"/>
              <a:t>Ways to anonymize personally identifiable info - aggregating, sanitizing, etc.</a:t>
            </a:r>
            <a:endParaRPr sz="1800"/>
          </a:p>
          <a:p>
            <a:pPr indent="-342900" lvl="1" marL="914400" rtl="0" algn="l">
              <a:spcBef>
                <a:spcPts val="0"/>
              </a:spcBef>
              <a:spcAft>
                <a:spcPts val="0"/>
              </a:spcAft>
              <a:buSzPts val="1800"/>
              <a:buChar char="○"/>
            </a:pPr>
            <a:r>
              <a:rPr lang="en" sz="1800"/>
              <a:t>E.g. victims in police reports, social services not related to health, etc. </a:t>
            </a: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112"/>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Metadata</a:t>
            </a:r>
            <a:endParaRPr/>
          </a:p>
        </p:txBody>
      </p:sp>
      <p:sp>
        <p:nvSpPr>
          <p:cNvPr id="929" name="Google Shape;929;p112"/>
          <p:cNvSpPr txBox="1"/>
          <p:nvPr/>
        </p:nvSpPr>
        <p:spPr>
          <a:xfrm>
            <a:off x="0" y="859750"/>
            <a:ext cx="8734200" cy="39789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Char char="●"/>
            </a:pPr>
            <a:r>
              <a:rPr b="1" lang="en" sz="2400">
                <a:solidFill>
                  <a:schemeClr val="dk1"/>
                </a:solidFill>
                <a:highlight>
                  <a:srgbClr val="D9EAD3"/>
                </a:highlight>
              </a:rPr>
              <a:t>Administrative metadata</a:t>
            </a:r>
            <a:r>
              <a:rPr lang="en" sz="2400">
                <a:solidFill>
                  <a:schemeClr val="dk1"/>
                </a:solidFill>
                <a:highlight>
                  <a:srgbClr val="D9EAD3"/>
                </a:highlight>
              </a:rPr>
              <a:t> is the most common and is produced in data collection, production, publication, and archiving. </a:t>
            </a:r>
            <a:endParaRPr sz="2400">
              <a:solidFill>
                <a:schemeClr val="dk1"/>
              </a:solidFill>
              <a:highlight>
                <a:srgbClr val="D9EAD3"/>
              </a:highlight>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Structural metadata</a:t>
            </a:r>
            <a:r>
              <a:rPr lang="en" sz="1800">
                <a:solidFill>
                  <a:schemeClr val="dk1"/>
                </a:solidFill>
              </a:rPr>
              <a:t> describes a dataset’s structure, including its format, organization, and variable definitions. This is highest in demand by </a:t>
            </a:r>
            <a:r>
              <a:rPr i="1" lang="en" sz="1800">
                <a:solidFill>
                  <a:schemeClr val="dk1"/>
                </a:solidFill>
              </a:rPr>
              <a:t>researchers and academics</a:t>
            </a:r>
            <a:r>
              <a:rPr lang="en" sz="1800">
                <a:solidFill>
                  <a:schemeClr val="dk1"/>
                </a:solidFill>
              </a:rPr>
              <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Reference/descriptive metadata</a:t>
            </a:r>
            <a:r>
              <a:rPr lang="en" sz="1800">
                <a:solidFill>
                  <a:schemeClr val="dk1"/>
                </a:solidFill>
              </a:rPr>
              <a:t> is a broad term that mostly involves descriptions of methodology, sampling, and quality. How did you arrive at this data?</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Behavioral metadata</a:t>
            </a:r>
            <a:r>
              <a:rPr lang="en" sz="1800">
                <a:solidFill>
                  <a:schemeClr val="dk1"/>
                </a:solidFill>
              </a:rPr>
              <a:t> records to the reactions and behaviors of the dataset’s users such as a rating or user analytics. </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Google Shape;934;p113"/>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 &amp; Systems</a:t>
            </a:r>
            <a:endParaRPr/>
          </a:p>
        </p:txBody>
      </p:sp>
      <p:sp>
        <p:nvSpPr>
          <p:cNvPr id="935" name="Google Shape;935;p113"/>
          <p:cNvSpPr txBox="1"/>
          <p:nvPr>
            <p:ph idx="1" type="body"/>
          </p:nvPr>
        </p:nvSpPr>
        <p:spPr>
          <a:xfrm>
            <a:off x="457200" y="907675"/>
            <a:ext cx="8229600" cy="401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u="sng">
                <a:solidFill>
                  <a:schemeClr val="hlink"/>
                </a:solidFill>
                <a:hlinkClick r:id="rId3"/>
              </a:rPr>
              <a:t>LINK</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rPr lang="en" sz="2400"/>
              <a:t>http://bit.ly/ralstormdatainv</a:t>
            </a:r>
            <a:endParaRPr sz="24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Google Shape;940;p114"/>
          <p:cNvSpPr txBox="1"/>
          <p:nvPr>
            <p:ph idx="1" type="body"/>
          </p:nvPr>
        </p:nvSpPr>
        <p:spPr>
          <a:xfrm>
            <a:off x="247525" y="859375"/>
            <a:ext cx="8439300" cy="39900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sz="1800">
                <a:highlight>
                  <a:srgbClr val="FFFFFF"/>
                </a:highlight>
              </a:rPr>
              <a:t>What data sources does your department maintain? Where are you the </a:t>
            </a:r>
            <a:r>
              <a:rPr b="1" lang="en" sz="1800">
                <a:highlight>
                  <a:srgbClr val="FFFFFF"/>
                </a:highlight>
              </a:rPr>
              <a:t>official source of record</a:t>
            </a:r>
            <a:r>
              <a:rPr lang="en" sz="1800">
                <a:highlight>
                  <a:srgbClr val="FFFFFF"/>
                </a:highlight>
              </a:rPr>
              <a:t>? </a:t>
            </a:r>
            <a:endParaRPr sz="1800">
              <a:solidFill>
                <a:srgbClr val="980000"/>
              </a:solidFill>
              <a:highlight>
                <a:srgbClr val="FFFFFF"/>
              </a:highlight>
            </a:endParaRPr>
          </a:p>
          <a:p>
            <a:pPr indent="-342900" lvl="0" marL="457200" rtl="0" algn="l">
              <a:lnSpc>
                <a:spcPct val="115000"/>
              </a:lnSpc>
              <a:spcBef>
                <a:spcPts val="0"/>
              </a:spcBef>
              <a:spcAft>
                <a:spcPts val="0"/>
              </a:spcAft>
              <a:buSzPts val="1800"/>
              <a:buAutoNum type="arabicPeriod"/>
            </a:pPr>
            <a:r>
              <a:rPr lang="en" sz="1800">
                <a:highlight>
                  <a:srgbClr val="FFFFFF"/>
                </a:highlight>
              </a:rPr>
              <a:t>What data is </a:t>
            </a:r>
            <a:r>
              <a:rPr b="1" lang="en" sz="1800">
                <a:highlight>
                  <a:srgbClr val="FFFFFF"/>
                </a:highlight>
              </a:rPr>
              <a:t>reported to federal, state or local </a:t>
            </a:r>
            <a:r>
              <a:rPr lang="en" sz="1800">
                <a:highlight>
                  <a:srgbClr val="FFFFFF"/>
                </a:highlight>
              </a:rPr>
              <a:t>agencies? </a:t>
            </a:r>
            <a:endParaRPr b="1" sz="1800">
              <a:solidFill>
                <a:srgbClr val="980000"/>
              </a:solidFill>
            </a:endParaRPr>
          </a:p>
          <a:p>
            <a:pPr indent="-342900" lvl="0" marL="457200" rtl="0" algn="l">
              <a:lnSpc>
                <a:spcPct val="115000"/>
              </a:lnSpc>
              <a:spcBef>
                <a:spcPts val="0"/>
              </a:spcBef>
              <a:spcAft>
                <a:spcPts val="0"/>
              </a:spcAft>
              <a:buClr>
                <a:srgbClr val="000000"/>
              </a:buClr>
              <a:buSzPts val="1800"/>
              <a:buAutoNum type="arabicPeriod"/>
            </a:pPr>
            <a:r>
              <a:rPr lang="en" sz="1800">
                <a:solidFill>
                  <a:srgbClr val="000000"/>
                </a:solidFill>
              </a:rPr>
              <a:t>What departmental data is </a:t>
            </a:r>
            <a:r>
              <a:rPr b="1" lang="en" sz="1800">
                <a:solidFill>
                  <a:srgbClr val="000000"/>
                </a:solidFill>
              </a:rPr>
              <a:t>currently publicly available </a:t>
            </a:r>
            <a:r>
              <a:rPr lang="en" sz="1800">
                <a:solidFill>
                  <a:srgbClr val="000000"/>
                </a:solidFill>
              </a:rPr>
              <a:t>on Data.RaleighNC.Gov or elsewhere online? </a:t>
            </a:r>
            <a:endParaRPr sz="1800">
              <a:solidFill>
                <a:srgbClr val="980000"/>
              </a:solidFill>
            </a:endParaRPr>
          </a:p>
          <a:p>
            <a:pPr indent="-342900" lvl="0" marL="457200" rtl="0" algn="l">
              <a:lnSpc>
                <a:spcPct val="115000"/>
              </a:lnSpc>
              <a:spcBef>
                <a:spcPts val="0"/>
              </a:spcBef>
              <a:spcAft>
                <a:spcPts val="0"/>
              </a:spcAft>
              <a:buClr>
                <a:srgbClr val="000000"/>
              </a:buClr>
              <a:buSzPts val="1800"/>
              <a:buAutoNum type="arabicPeriod"/>
            </a:pPr>
            <a:r>
              <a:rPr lang="en" sz="1800">
                <a:highlight>
                  <a:schemeClr val="lt1"/>
                </a:highlight>
              </a:rPr>
              <a:t>What data populates your </a:t>
            </a:r>
            <a:r>
              <a:rPr b="1" lang="en" sz="1800">
                <a:highlight>
                  <a:schemeClr val="lt1"/>
                </a:highlight>
              </a:rPr>
              <a:t>monthly or quarterly reports</a:t>
            </a:r>
            <a:r>
              <a:rPr lang="en" sz="1800">
                <a:highlight>
                  <a:schemeClr val="lt1"/>
                </a:highlight>
              </a:rPr>
              <a:t>? Do you use for </a:t>
            </a:r>
            <a:r>
              <a:rPr b="1" lang="en" sz="1800">
                <a:highlight>
                  <a:schemeClr val="lt1"/>
                </a:highlight>
              </a:rPr>
              <a:t>internal performance and trend analysis</a:t>
            </a:r>
            <a:r>
              <a:rPr lang="en" sz="1800">
                <a:highlight>
                  <a:schemeClr val="lt1"/>
                </a:highlight>
              </a:rPr>
              <a:t>?</a:t>
            </a:r>
            <a:endParaRPr sz="1800">
              <a:highlight>
                <a:schemeClr val="lt1"/>
              </a:highlight>
            </a:endParaRPr>
          </a:p>
          <a:p>
            <a:pPr indent="-342900" lvl="0" marL="457200" rtl="0" algn="l">
              <a:lnSpc>
                <a:spcPct val="115000"/>
              </a:lnSpc>
              <a:spcBef>
                <a:spcPts val="0"/>
              </a:spcBef>
              <a:spcAft>
                <a:spcPts val="0"/>
              </a:spcAft>
              <a:buSzPts val="1800"/>
              <a:buAutoNum type="arabicPeriod"/>
            </a:pPr>
            <a:r>
              <a:rPr lang="en" sz="1800">
                <a:highlight>
                  <a:schemeClr val="lt1"/>
                </a:highlight>
              </a:rPr>
              <a:t>What data has been </a:t>
            </a:r>
            <a:r>
              <a:rPr b="1" lang="en" sz="1800">
                <a:highlight>
                  <a:schemeClr val="lt1"/>
                </a:highlight>
              </a:rPr>
              <a:t>requested under FOIA</a:t>
            </a:r>
            <a:r>
              <a:rPr lang="en" sz="1800">
                <a:highlight>
                  <a:schemeClr val="lt1"/>
                </a:highlight>
              </a:rPr>
              <a:t>? Talk with the Public Affairs Officers (David Blount)</a:t>
            </a:r>
            <a:endParaRPr sz="1800">
              <a:highlight>
                <a:schemeClr val="lt1"/>
              </a:highlight>
            </a:endParaRPr>
          </a:p>
          <a:p>
            <a:pPr indent="-342900" lvl="0" marL="457200" rtl="0" algn="l">
              <a:lnSpc>
                <a:spcPct val="115000"/>
              </a:lnSpc>
              <a:spcBef>
                <a:spcPts val="0"/>
              </a:spcBef>
              <a:spcAft>
                <a:spcPts val="0"/>
              </a:spcAft>
              <a:buSzPts val="1800"/>
              <a:buAutoNum type="arabicPeriod"/>
            </a:pPr>
            <a:r>
              <a:rPr lang="en" sz="1800">
                <a:highlight>
                  <a:schemeClr val="lt1"/>
                </a:highlight>
              </a:rPr>
              <a:t>What data do other </a:t>
            </a:r>
            <a:r>
              <a:rPr b="1" lang="en" sz="1800">
                <a:highlight>
                  <a:schemeClr val="lt1"/>
                </a:highlight>
              </a:rPr>
              <a:t>departments ask you </a:t>
            </a:r>
            <a:r>
              <a:rPr lang="en" sz="1800">
                <a:highlight>
                  <a:schemeClr val="lt1"/>
                </a:highlight>
              </a:rPr>
              <a:t>for?</a:t>
            </a:r>
            <a:endParaRPr sz="1800">
              <a:highlight>
                <a:schemeClr val="lt1"/>
              </a:highlight>
            </a:endParaRPr>
          </a:p>
          <a:p>
            <a:pPr indent="-342900" lvl="0" marL="457200" rtl="0" algn="l">
              <a:lnSpc>
                <a:spcPct val="115000"/>
              </a:lnSpc>
              <a:spcBef>
                <a:spcPts val="0"/>
              </a:spcBef>
              <a:spcAft>
                <a:spcPts val="0"/>
              </a:spcAft>
              <a:buSzPts val="1800"/>
              <a:buAutoNum type="arabicPeriod"/>
            </a:pPr>
            <a:r>
              <a:rPr lang="en" sz="1800">
                <a:highlight>
                  <a:schemeClr val="lt1"/>
                </a:highlight>
              </a:rPr>
              <a:t>What kinds of open data are </a:t>
            </a:r>
            <a:r>
              <a:rPr b="1" lang="en" sz="1800">
                <a:highlight>
                  <a:schemeClr val="lt1"/>
                </a:highlight>
              </a:rPr>
              <a:t>similar agencies publishing </a:t>
            </a:r>
            <a:r>
              <a:rPr lang="en" sz="1800">
                <a:highlight>
                  <a:schemeClr val="lt1"/>
                </a:highlight>
              </a:rPr>
              <a:t>across the country?</a:t>
            </a:r>
            <a:endParaRPr sz="1800">
              <a:solidFill>
                <a:srgbClr val="980000"/>
              </a:solidFill>
            </a:endParaRPr>
          </a:p>
        </p:txBody>
      </p:sp>
      <p:sp>
        <p:nvSpPr>
          <p:cNvPr id="941" name="Google Shape;941;p114"/>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 - Brainstorm</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115"/>
          <p:cNvSpPr txBox="1"/>
          <p:nvPr>
            <p:ph idx="1" type="body"/>
          </p:nvPr>
        </p:nvSpPr>
        <p:spPr>
          <a:xfrm>
            <a:off x="247525" y="668125"/>
            <a:ext cx="8439300" cy="4181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highlight>
                  <a:srgbClr val="FFFFFF"/>
                </a:highlight>
              </a:rPr>
              <a:t>Data you own</a:t>
            </a:r>
            <a:endParaRPr b="1">
              <a:highlight>
                <a:srgbClr val="FFFFFF"/>
              </a:highlight>
            </a:endParaRPr>
          </a:p>
          <a:p>
            <a:pPr indent="-342900" lvl="0" marL="457200" rtl="0" algn="l">
              <a:lnSpc>
                <a:spcPct val="115000"/>
              </a:lnSpc>
              <a:spcBef>
                <a:spcPts val="0"/>
              </a:spcBef>
              <a:spcAft>
                <a:spcPts val="0"/>
              </a:spcAft>
              <a:buSzPts val="1800"/>
              <a:buAutoNum type="arabicPeriod"/>
            </a:pPr>
            <a:r>
              <a:rPr lang="en" sz="1800">
                <a:highlight>
                  <a:srgbClr val="FFFFFF"/>
                </a:highlight>
              </a:rPr>
              <a:t>What data sources does your department maintain? Where are you the </a:t>
            </a:r>
            <a:r>
              <a:rPr b="1" lang="en" sz="1800">
                <a:highlight>
                  <a:srgbClr val="FFFFFF"/>
                </a:highlight>
              </a:rPr>
              <a:t>official source of record</a:t>
            </a:r>
            <a:r>
              <a:rPr lang="en" sz="1800">
                <a:highlight>
                  <a:srgbClr val="FFFFFF"/>
                </a:highlight>
              </a:rPr>
              <a:t>? </a:t>
            </a:r>
            <a:endParaRPr sz="1800">
              <a:solidFill>
                <a:srgbClr val="980000"/>
              </a:solidFill>
              <a:highlight>
                <a:srgbClr val="FFFFFF"/>
              </a:highlight>
            </a:endParaRPr>
          </a:p>
          <a:p>
            <a:pPr indent="-342900" lvl="0" marL="457200" rtl="0" algn="l">
              <a:lnSpc>
                <a:spcPct val="115000"/>
              </a:lnSpc>
              <a:spcBef>
                <a:spcPts val="0"/>
              </a:spcBef>
              <a:spcAft>
                <a:spcPts val="0"/>
              </a:spcAft>
              <a:buSzPts val="1800"/>
              <a:buAutoNum type="arabicPeriod"/>
            </a:pPr>
            <a:r>
              <a:rPr lang="en" sz="1800">
                <a:highlight>
                  <a:srgbClr val="FFFFFF"/>
                </a:highlight>
              </a:rPr>
              <a:t>What data is </a:t>
            </a:r>
            <a:r>
              <a:rPr b="1" lang="en" sz="1800">
                <a:highlight>
                  <a:srgbClr val="FFFFFF"/>
                </a:highlight>
              </a:rPr>
              <a:t>reported to federal, state or local </a:t>
            </a:r>
            <a:r>
              <a:rPr lang="en" sz="1800">
                <a:highlight>
                  <a:srgbClr val="FFFFFF"/>
                </a:highlight>
              </a:rPr>
              <a:t>agencies? </a:t>
            </a:r>
            <a:endParaRPr b="1" sz="1800">
              <a:solidFill>
                <a:srgbClr val="980000"/>
              </a:solidFill>
            </a:endParaRPr>
          </a:p>
          <a:p>
            <a:pPr indent="-342900" lvl="0" marL="457200" rtl="0" algn="l">
              <a:lnSpc>
                <a:spcPct val="115000"/>
              </a:lnSpc>
              <a:spcBef>
                <a:spcPts val="0"/>
              </a:spcBef>
              <a:spcAft>
                <a:spcPts val="0"/>
              </a:spcAft>
              <a:buClr>
                <a:srgbClr val="000000"/>
              </a:buClr>
              <a:buSzPts val="1800"/>
              <a:buAutoNum type="arabicPeriod"/>
            </a:pPr>
            <a:r>
              <a:rPr lang="en" sz="1800">
                <a:solidFill>
                  <a:srgbClr val="000000"/>
                </a:solidFill>
              </a:rPr>
              <a:t>What departmental data is </a:t>
            </a:r>
            <a:r>
              <a:rPr b="1" lang="en" sz="1800">
                <a:solidFill>
                  <a:srgbClr val="000000"/>
                </a:solidFill>
              </a:rPr>
              <a:t>currently publicly available </a:t>
            </a:r>
            <a:r>
              <a:rPr lang="en" sz="1800">
                <a:solidFill>
                  <a:srgbClr val="000000"/>
                </a:solidFill>
              </a:rPr>
              <a:t>on Data.RaleighNC.Gov or elsewhere online? </a:t>
            </a:r>
            <a:endParaRPr sz="1800">
              <a:solidFill>
                <a:srgbClr val="980000"/>
              </a:solidFill>
            </a:endParaRPr>
          </a:p>
          <a:p>
            <a:pPr indent="-342900" lvl="0" marL="457200" rtl="0" algn="l">
              <a:lnSpc>
                <a:spcPct val="115000"/>
              </a:lnSpc>
              <a:spcBef>
                <a:spcPts val="0"/>
              </a:spcBef>
              <a:spcAft>
                <a:spcPts val="0"/>
              </a:spcAft>
              <a:buClr>
                <a:srgbClr val="000000"/>
              </a:buClr>
              <a:buSzPts val="1800"/>
              <a:buAutoNum type="arabicPeriod"/>
            </a:pPr>
            <a:r>
              <a:rPr lang="en" sz="1800">
                <a:highlight>
                  <a:schemeClr val="lt1"/>
                </a:highlight>
              </a:rPr>
              <a:t>What data populates your </a:t>
            </a:r>
            <a:r>
              <a:rPr b="1" lang="en" sz="1800">
                <a:highlight>
                  <a:schemeClr val="lt1"/>
                </a:highlight>
              </a:rPr>
              <a:t>monthly or quarterly reports</a:t>
            </a:r>
            <a:r>
              <a:rPr lang="en" sz="1800">
                <a:highlight>
                  <a:schemeClr val="lt1"/>
                </a:highlight>
              </a:rPr>
              <a:t>? Do you use for </a:t>
            </a:r>
            <a:r>
              <a:rPr b="1" lang="en" sz="1800">
                <a:highlight>
                  <a:schemeClr val="lt1"/>
                </a:highlight>
              </a:rPr>
              <a:t>internal performance and trend analysis</a:t>
            </a:r>
            <a:r>
              <a:rPr lang="en" sz="1800">
                <a:highlight>
                  <a:schemeClr val="lt1"/>
                </a:highlight>
              </a:rPr>
              <a:t>?</a:t>
            </a:r>
            <a:endParaRPr sz="1800">
              <a:highlight>
                <a:schemeClr val="lt1"/>
              </a:highlight>
            </a:endParaRPr>
          </a:p>
          <a:p>
            <a:pPr indent="-342900" lvl="0" marL="457200" rtl="0" algn="l">
              <a:lnSpc>
                <a:spcPct val="115000"/>
              </a:lnSpc>
              <a:spcBef>
                <a:spcPts val="0"/>
              </a:spcBef>
              <a:spcAft>
                <a:spcPts val="0"/>
              </a:spcAft>
              <a:buSzPts val="1800"/>
              <a:buAutoNum type="arabicPeriod"/>
            </a:pPr>
            <a:r>
              <a:rPr lang="en" sz="1800">
                <a:highlight>
                  <a:schemeClr val="lt1"/>
                </a:highlight>
              </a:rPr>
              <a:t>What data has been </a:t>
            </a:r>
            <a:r>
              <a:rPr b="1" lang="en" sz="1800">
                <a:highlight>
                  <a:schemeClr val="lt1"/>
                </a:highlight>
              </a:rPr>
              <a:t>requested under FOIA</a:t>
            </a:r>
            <a:r>
              <a:rPr lang="en" sz="1800">
                <a:highlight>
                  <a:schemeClr val="lt1"/>
                </a:highlight>
              </a:rPr>
              <a:t>? Talk with the Public Affairs Officers (David Blount)</a:t>
            </a:r>
            <a:endParaRPr sz="1800">
              <a:highlight>
                <a:schemeClr val="lt1"/>
              </a:highlight>
            </a:endParaRPr>
          </a:p>
          <a:p>
            <a:pPr indent="-342900" lvl="0" marL="457200" rtl="0" algn="l">
              <a:lnSpc>
                <a:spcPct val="115000"/>
              </a:lnSpc>
              <a:spcBef>
                <a:spcPts val="0"/>
              </a:spcBef>
              <a:spcAft>
                <a:spcPts val="0"/>
              </a:spcAft>
              <a:buSzPts val="1800"/>
              <a:buAutoNum type="arabicPeriod"/>
            </a:pPr>
            <a:r>
              <a:rPr lang="en" sz="1800">
                <a:highlight>
                  <a:schemeClr val="lt1"/>
                </a:highlight>
              </a:rPr>
              <a:t>What data do other </a:t>
            </a:r>
            <a:r>
              <a:rPr b="1" lang="en" sz="1800">
                <a:highlight>
                  <a:schemeClr val="lt1"/>
                </a:highlight>
              </a:rPr>
              <a:t>departments ask you </a:t>
            </a:r>
            <a:r>
              <a:rPr lang="en" sz="1800">
                <a:highlight>
                  <a:schemeClr val="lt1"/>
                </a:highlight>
              </a:rPr>
              <a:t>for?</a:t>
            </a:r>
            <a:endParaRPr sz="1800">
              <a:highlight>
                <a:schemeClr val="lt1"/>
              </a:highlight>
            </a:endParaRPr>
          </a:p>
          <a:p>
            <a:pPr indent="-342900" lvl="0" marL="457200" rtl="0" algn="l">
              <a:lnSpc>
                <a:spcPct val="115000"/>
              </a:lnSpc>
              <a:spcBef>
                <a:spcPts val="0"/>
              </a:spcBef>
              <a:spcAft>
                <a:spcPts val="0"/>
              </a:spcAft>
              <a:buSzPts val="1800"/>
              <a:buAutoNum type="arabicPeriod"/>
            </a:pPr>
            <a:r>
              <a:rPr lang="en" sz="1800">
                <a:highlight>
                  <a:schemeClr val="lt1"/>
                </a:highlight>
              </a:rPr>
              <a:t>What kinds of open data are </a:t>
            </a:r>
            <a:r>
              <a:rPr b="1" lang="en" sz="1800">
                <a:highlight>
                  <a:schemeClr val="lt1"/>
                </a:highlight>
              </a:rPr>
              <a:t>similar agencies publishing </a:t>
            </a:r>
            <a:r>
              <a:rPr lang="en" sz="1800">
                <a:highlight>
                  <a:schemeClr val="lt1"/>
                </a:highlight>
              </a:rPr>
              <a:t>across the country?</a:t>
            </a:r>
            <a:endParaRPr sz="1800">
              <a:solidFill>
                <a:srgbClr val="980000"/>
              </a:solidFill>
            </a:endParaRPr>
          </a:p>
        </p:txBody>
      </p:sp>
      <p:sp>
        <p:nvSpPr>
          <p:cNvPr id="947" name="Google Shape;947;p115"/>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 - Brainstorm</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116"/>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Standards?</a:t>
            </a:r>
            <a:endParaRPr/>
          </a:p>
        </p:txBody>
      </p:sp>
      <p:sp>
        <p:nvSpPr>
          <p:cNvPr id="953" name="Google Shape;953;p116"/>
          <p:cNvSpPr txBox="1"/>
          <p:nvPr>
            <p:ph idx="1" type="body"/>
          </p:nvPr>
        </p:nvSpPr>
        <p:spPr>
          <a:xfrm>
            <a:off x="457200" y="907675"/>
            <a:ext cx="8229600" cy="401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EPA for Lab Analysis / Sampling Methods</a:t>
            </a:r>
            <a:endParaRPr/>
          </a:p>
          <a:p>
            <a:pPr indent="0" lvl="0" marL="0" rtl="0" algn="l">
              <a:spcBef>
                <a:spcPts val="600"/>
              </a:spcBef>
              <a:spcAft>
                <a:spcPts val="0"/>
              </a:spcAft>
              <a:buNone/>
            </a:pPr>
            <a:r>
              <a:rPr lang="en"/>
              <a:t>FEMA for Elevation Certificates</a:t>
            </a:r>
            <a:endParaRPr/>
          </a:p>
          <a:p>
            <a:pPr indent="0" lvl="0" marL="0" rtl="0" algn="l">
              <a:spcBef>
                <a:spcPts val="600"/>
              </a:spcBef>
              <a:spcAft>
                <a:spcPts val="0"/>
              </a:spcAft>
              <a:buNone/>
            </a:pPr>
            <a:r>
              <a:rPr lang="en"/>
              <a:t>ANSI for building/construction reports</a:t>
            </a:r>
            <a:endParaRPr/>
          </a:p>
          <a:p>
            <a:pPr indent="0" lvl="0" marL="0" rtl="0" algn="l">
              <a:spcBef>
                <a:spcPts val="600"/>
              </a:spcBef>
              <a:spcAft>
                <a:spcPts val="0"/>
              </a:spcAft>
              <a:buNone/>
            </a:pPr>
            <a:r>
              <a:rPr lang="en"/>
              <a:t>CAFR / GASB for budgeting/financial reports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Google Shape;958;p117"/>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 Brainstorming Prompts</a:t>
            </a:r>
            <a:endParaRPr/>
          </a:p>
        </p:txBody>
      </p:sp>
      <p:sp>
        <p:nvSpPr>
          <p:cNvPr id="959" name="Google Shape;959;p117"/>
          <p:cNvSpPr txBox="1"/>
          <p:nvPr>
            <p:ph idx="1" type="body"/>
          </p:nvPr>
        </p:nvSpPr>
        <p:spPr>
          <a:xfrm>
            <a:off x="808175" y="1274425"/>
            <a:ext cx="7878600" cy="3651600"/>
          </a:xfrm>
          <a:prstGeom prst="rect">
            <a:avLst/>
          </a:prstGeom>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SzPts val="3600"/>
              <a:buChar char="●"/>
            </a:pPr>
            <a:r>
              <a:rPr lang="en" sz="3600"/>
              <a:t>By Source</a:t>
            </a:r>
            <a:endParaRPr sz="3600"/>
          </a:p>
          <a:p>
            <a:pPr indent="-457200" lvl="0" marL="457200" rtl="0" algn="l">
              <a:lnSpc>
                <a:spcPct val="115000"/>
              </a:lnSpc>
              <a:spcBef>
                <a:spcPts val="0"/>
              </a:spcBef>
              <a:spcAft>
                <a:spcPts val="0"/>
              </a:spcAft>
              <a:buSzPts val="3600"/>
              <a:buChar char="●"/>
            </a:pPr>
            <a:r>
              <a:rPr lang="en" sz="3600"/>
              <a:t>By Data Story</a:t>
            </a:r>
            <a:endParaRPr sz="3600"/>
          </a:p>
          <a:p>
            <a:pPr indent="-457200" lvl="0" marL="457200" rtl="0" algn="l">
              <a:lnSpc>
                <a:spcPct val="115000"/>
              </a:lnSpc>
              <a:spcBef>
                <a:spcPts val="0"/>
              </a:spcBef>
              <a:spcAft>
                <a:spcPts val="0"/>
              </a:spcAft>
              <a:buSzPts val="3600"/>
              <a:buChar char="●"/>
            </a:pPr>
            <a:r>
              <a:rPr lang="en" sz="3600"/>
              <a:t>By Program or Group</a:t>
            </a:r>
            <a:endParaRPr sz="3600"/>
          </a:p>
          <a:p>
            <a:pPr indent="-457200" lvl="0" marL="457200" rtl="0" algn="l">
              <a:lnSpc>
                <a:spcPct val="115000"/>
              </a:lnSpc>
              <a:spcBef>
                <a:spcPts val="0"/>
              </a:spcBef>
              <a:spcAft>
                <a:spcPts val="0"/>
              </a:spcAft>
              <a:buSzPts val="3600"/>
              <a:buChar char="●"/>
            </a:pPr>
            <a:r>
              <a:rPr lang="en" sz="3600"/>
              <a:t>By Report</a:t>
            </a:r>
            <a:endParaRPr sz="36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Google Shape;964;p118"/>
          <p:cNvSpPr txBox="1"/>
          <p:nvPr>
            <p:ph idx="1" type="body"/>
          </p:nvPr>
        </p:nvSpPr>
        <p:spPr>
          <a:xfrm>
            <a:off x="457200" y="705075"/>
            <a:ext cx="8229600" cy="4220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None/>
            </a:pPr>
            <a:r>
              <a:rPr b="1" lang="en">
                <a:highlight>
                  <a:srgbClr val="FFFFFF"/>
                </a:highlight>
              </a:rPr>
              <a:t>Data you need / consume</a:t>
            </a:r>
            <a:endParaRPr>
              <a:highlight>
                <a:srgbClr val="FFFFFF"/>
              </a:highlight>
            </a:endParaRPr>
          </a:p>
          <a:p>
            <a:pPr indent="-342900" lvl="0" marL="457200" rtl="0" algn="l">
              <a:lnSpc>
                <a:spcPct val="150000"/>
              </a:lnSpc>
              <a:spcBef>
                <a:spcPts val="0"/>
              </a:spcBef>
              <a:spcAft>
                <a:spcPts val="0"/>
              </a:spcAft>
              <a:buSzPts val="1800"/>
              <a:buAutoNum type="arabicPeriod"/>
            </a:pPr>
            <a:r>
              <a:rPr lang="en" sz="1800">
                <a:highlight>
                  <a:srgbClr val="FFFFFF"/>
                </a:highlight>
              </a:rPr>
              <a:t>What applications or systems do you currently use to access data?</a:t>
            </a:r>
            <a:endParaRPr sz="1800">
              <a:highlight>
                <a:srgbClr val="FFFFFF"/>
              </a:highlight>
            </a:endParaRPr>
          </a:p>
          <a:p>
            <a:pPr indent="-342900" lvl="0" marL="457200" rtl="0" algn="l">
              <a:lnSpc>
                <a:spcPct val="150000"/>
              </a:lnSpc>
              <a:spcBef>
                <a:spcPts val="0"/>
              </a:spcBef>
              <a:spcAft>
                <a:spcPts val="0"/>
              </a:spcAft>
              <a:buSzPts val="1800"/>
              <a:buAutoNum type="arabicPeriod"/>
            </a:pPr>
            <a:r>
              <a:rPr lang="en" sz="1800">
                <a:highlight>
                  <a:srgbClr val="FFFFFF"/>
                </a:highlight>
              </a:rPr>
              <a:t>What data do consultants ask for?</a:t>
            </a:r>
            <a:endParaRPr sz="1800">
              <a:highlight>
                <a:srgbClr val="FFFFFF"/>
              </a:highlight>
            </a:endParaRPr>
          </a:p>
          <a:p>
            <a:pPr indent="-342900" lvl="0" marL="457200" rtl="0" algn="l">
              <a:lnSpc>
                <a:spcPct val="150000"/>
              </a:lnSpc>
              <a:spcBef>
                <a:spcPts val="0"/>
              </a:spcBef>
              <a:spcAft>
                <a:spcPts val="0"/>
              </a:spcAft>
              <a:buSzPts val="1800"/>
              <a:buAutoNum type="arabicPeriod"/>
            </a:pPr>
            <a:r>
              <a:rPr lang="en" sz="1800"/>
              <a:t>Where do you get stuck when filling out reports / surveys?</a:t>
            </a:r>
            <a:endParaRPr sz="1800"/>
          </a:p>
        </p:txBody>
      </p:sp>
      <p:sp>
        <p:nvSpPr>
          <p:cNvPr id="965" name="Google Shape;965;p118"/>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Parking Lots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119"/>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we go from here</a:t>
            </a:r>
            <a:endParaRPr/>
          </a:p>
        </p:txBody>
      </p:sp>
      <p:sp>
        <p:nvSpPr>
          <p:cNvPr id="971" name="Google Shape;971;p119"/>
          <p:cNvSpPr txBox="1"/>
          <p:nvPr>
            <p:ph idx="1" type="body"/>
          </p:nvPr>
        </p:nvSpPr>
        <p:spPr>
          <a:xfrm>
            <a:off x="457200" y="907675"/>
            <a:ext cx="8229600" cy="401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Prioritization</a:t>
            </a:r>
            <a:endParaRPr/>
          </a:p>
          <a:p>
            <a:pPr indent="0" lvl="0" marL="0" rtl="0" algn="l">
              <a:spcBef>
                <a:spcPts val="600"/>
              </a:spcBef>
              <a:spcAft>
                <a:spcPts val="0"/>
              </a:spcAft>
              <a:buNone/>
            </a:pPr>
            <a:r>
              <a:rPr lang="en"/>
              <a:t>Complete Inventory Metadata</a:t>
            </a:r>
            <a:endParaRPr/>
          </a:p>
          <a:p>
            <a:pPr indent="0" lvl="0" marL="0" rtl="0" algn="l">
              <a:spcBef>
                <a:spcPts val="600"/>
              </a:spcBef>
              <a:spcAft>
                <a:spcPts val="0"/>
              </a:spcAft>
              <a:buNone/>
            </a:pPr>
            <a:r>
              <a:rPr lang="en"/>
              <a:t>Visions for End Game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5" name="Shape 975"/>
        <p:cNvGrpSpPr/>
        <p:nvPr/>
      </p:nvGrpSpPr>
      <p:grpSpPr>
        <a:xfrm>
          <a:off x="0" y="0"/>
          <a:ext cx="0" cy="0"/>
          <a:chOff x="0" y="0"/>
          <a:chExt cx="0" cy="0"/>
        </a:xfrm>
      </p:grpSpPr>
      <p:sp>
        <p:nvSpPr>
          <p:cNvPr id="976" name="Google Shape;976;p120"/>
          <p:cNvSpPr txBox="1"/>
          <p:nvPr>
            <p:ph idx="1" type="body"/>
          </p:nvPr>
        </p:nvSpPr>
        <p:spPr>
          <a:xfrm>
            <a:off x="457200" y="907675"/>
            <a:ext cx="8229600" cy="401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MD BayStat</a:t>
            </a:r>
            <a:endParaRPr/>
          </a:p>
          <a:p>
            <a:pPr indent="0" lvl="0" marL="0" rtl="0" algn="l">
              <a:spcBef>
                <a:spcPts val="600"/>
              </a:spcBef>
              <a:spcAft>
                <a:spcPts val="0"/>
              </a:spcAft>
              <a:buNone/>
            </a:pPr>
            <a:r>
              <a:rPr lang="en" sz="2200" u="sng">
                <a:solidFill>
                  <a:schemeClr val="hlink"/>
                </a:solidFill>
                <a:hlinkClick r:id="rId3"/>
              </a:rPr>
              <a:t>http://baystat.maryland.gov/causes-of-the-problems-map/</a:t>
            </a:r>
            <a:endParaRPr sz="2200"/>
          </a:p>
          <a:p>
            <a:pPr indent="0" lvl="0" marL="0" rtl="0" algn="l">
              <a:spcBef>
                <a:spcPts val="600"/>
              </a:spcBef>
              <a:spcAft>
                <a:spcPts val="0"/>
              </a:spcAft>
              <a:buNone/>
            </a:pPr>
            <a:r>
              <a:rPr lang="en" sz="2200"/>
              <a:t>Maryland Data Bay Challenge</a:t>
            </a:r>
            <a:endParaRPr sz="2200"/>
          </a:p>
          <a:p>
            <a:pPr indent="0" lvl="0" marL="0" rtl="0" algn="l">
              <a:spcBef>
                <a:spcPts val="600"/>
              </a:spcBef>
              <a:spcAft>
                <a:spcPts val="0"/>
              </a:spcAft>
              <a:buNone/>
            </a:pPr>
            <a:r>
              <a:t/>
            </a:r>
            <a:endParaRPr sz="2200"/>
          </a:p>
          <a:p>
            <a:pPr indent="0" lvl="0" marL="0" rtl="0" algn="l">
              <a:spcBef>
                <a:spcPts val="600"/>
              </a:spcBef>
              <a:spcAft>
                <a:spcPts val="0"/>
              </a:spcAft>
              <a:buNone/>
            </a:pPr>
            <a:r>
              <a:rPr lang="en"/>
              <a:t>San Francisco: Adopt-A-Drain</a:t>
            </a:r>
            <a:endParaRPr/>
          </a:p>
          <a:p>
            <a:pPr indent="0" lvl="0" marL="0" rtl="0" algn="l">
              <a:spcBef>
                <a:spcPts val="600"/>
              </a:spcBef>
              <a:spcAft>
                <a:spcPts val="0"/>
              </a:spcAft>
              <a:buNone/>
            </a:pPr>
            <a:r>
              <a:rPr lang="en" sz="2200"/>
              <a:t>https://adoptadrain.sfwater.org/</a:t>
            </a:r>
            <a:endParaRPr sz="2200"/>
          </a:p>
          <a:p>
            <a:pPr indent="0" lvl="0" marL="0" rtl="0" algn="l">
              <a:spcBef>
                <a:spcPts val="600"/>
              </a:spcBef>
              <a:spcAft>
                <a:spcPts val="0"/>
              </a:spcAft>
              <a:buNone/>
            </a:pPr>
            <a:r>
              <a:t/>
            </a:r>
            <a:endParaRPr sz="2200"/>
          </a:p>
        </p:txBody>
      </p:sp>
      <p:sp>
        <p:nvSpPr>
          <p:cNvPr id="977" name="Google Shape;977;p120"/>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Apps: What other cities doing?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58"/>
          <p:cNvSpPr txBox="1"/>
          <p:nvPr>
            <p:ph type="title"/>
          </p:nvPr>
        </p:nvSpPr>
        <p:spPr>
          <a:xfrm>
            <a:off x="327650" y="198026"/>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lt1"/>
              </a:buClr>
              <a:buFont typeface="Carme"/>
              <a:buNone/>
            </a:pPr>
            <a:r>
              <a:rPr b="1" i="0" lang="en" sz="3300" u="none" cap="none" strike="noStrike">
                <a:solidFill>
                  <a:schemeClr val="lt1"/>
                </a:solidFill>
                <a:latin typeface="Carme"/>
                <a:ea typeface="Carme"/>
                <a:cs typeface="Carme"/>
                <a:sym typeface="Carme"/>
              </a:rPr>
              <a:t>What Works Cities</a:t>
            </a:r>
            <a:endParaRPr/>
          </a:p>
        </p:txBody>
      </p:sp>
      <p:sp>
        <p:nvSpPr>
          <p:cNvPr id="317" name="Google Shape;317;p58"/>
          <p:cNvSpPr txBox="1"/>
          <p:nvPr>
            <p:ph idx="1" type="body"/>
          </p:nvPr>
        </p:nvSpPr>
        <p:spPr>
          <a:xfrm>
            <a:off x="311700" y="1152475"/>
            <a:ext cx="3501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rme"/>
              <a:buNone/>
            </a:pPr>
            <a:r>
              <a:rPr b="1" i="0" lang="en" sz="2100" u="none" cap="none" strike="noStrike">
                <a:solidFill>
                  <a:schemeClr val="dk1"/>
                </a:solidFill>
                <a:latin typeface="Carme"/>
                <a:ea typeface="Carme"/>
                <a:cs typeface="Carme"/>
                <a:sym typeface="Carme"/>
              </a:rPr>
              <a:t>Create a movement </a:t>
            </a:r>
            <a:endParaRPr/>
          </a:p>
          <a:p>
            <a:pPr indent="-317500" lvl="0" marL="457200" marR="0" rtl="0" algn="l">
              <a:lnSpc>
                <a:spcPct val="100000"/>
              </a:lnSpc>
              <a:spcBef>
                <a:spcPts val="600"/>
              </a:spcBef>
              <a:spcAft>
                <a:spcPts val="0"/>
              </a:spcAft>
              <a:buClr>
                <a:schemeClr val="dk1"/>
              </a:buClr>
              <a:buSzPts val="1400"/>
              <a:buFont typeface="Carme"/>
              <a:buChar char="•"/>
            </a:pPr>
            <a:r>
              <a:rPr b="0" i="0" lang="en" sz="1400" u="none" cap="none" strike="noStrike">
                <a:solidFill>
                  <a:schemeClr val="dk1"/>
                </a:solidFill>
                <a:latin typeface="Arial"/>
                <a:ea typeface="Arial"/>
                <a:cs typeface="Arial"/>
                <a:sym typeface="Arial"/>
              </a:rPr>
              <a:t>31 cities currently active</a:t>
            </a:r>
            <a:endParaRPr/>
          </a:p>
          <a:p>
            <a:pPr indent="-317500" lvl="0" marL="457200" marR="0" rtl="0" algn="l">
              <a:lnSpc>
                <a:spcPct val="100000"/>
              </a:lnSpc>
              <a:spcBef>
                <a:spcPts val="500"/>
              </a:spcBef>
              <a:spcAft>
                <a:spcPts val="0"/>
              </a:spcAft>
              <a:buClr>
                <a:schemeClr val="dk1"/>
              </a:buClr>
              <a:buSzPts val="1400"/>
              <a:buFont typeface="Carme"/>
              <a:buChar char="•"/>
            </a:pPr>
            <a:r>
              <a:rPr b="0" i="0" lang="en" sz="1400" u="none" cap="none" strike="noStrike">
                <a:solidFill>
                  <a:schemeClr val="dk1"/>
                </a:solidFill>
                <a:latin typeface="Arial"/>
                <a:ea typeface="Arial"/>
                <a:cs typeface="Arial"/>
                <a:sym typeface="Arial"/>
              </a:rPr>
              <a:t>Over 140 applied to join</a:t>
            </a:r>
            <a:endParaRPr/>
          </a:p>
          <a:p>
            <a:pPr indent="-317500" lvl="0" marL="457200" marR="0" rtl="0" algn="l">
              <a:lnSpc>
                <a:spcPct val="100000"/>
              </a:lnSpc>
              <a:spcBef>
                <a:spcPts val="500"/>
              </a:spcBef>
              <a:spcAft>
                <a:spcPts val="0"/>
              </a:spcAft>
              <a:buClr>
                <a:schemeClr val="dk1"/>
              </a:buClr>
              <a:buSzPts val="1400"/>
              <a:buFont typeface="Carme"/>
              <a:buChar char="•"/>
            </a:pPr>
            <a:r>
              <a:rPr b="0" i="0" lang="en" sz="1400" u="none" cap="none" strike="noStrike">
                <a:solidFill>
                  <a:schemeClr val="dk1"/>
                </a:solidFill>
                <a:latin typeface="Arial"/>
                <a:ea typeface="Arial"/>
                <a:cs typeface="Arial"/>
                <a:sym typeface="Arial"/>
              </a:rPr>
              <a:t>Most focus on open data and performance management</a:t>
            </a:r>
            <a:endParaRPr/>
          </a:p>
          <a:p>
            <a:pPr indent="0" lvl="0" marL="139700" marR="0" rtl="0" algn="l">
              <a:lnSpc>
                <a:spcPct val="100000"/>
              </a:lnSpc>
              <a:spcBef>
                <a:spcPts val="900"/>
              </a:spcBef>
              <a:spcAft>
                <a:spcPts val="0"/>
              </a:spcAft>
              <a:buClr>
                <a:schemeClr val="dk1"/>
              </a:buClr>
              <a:buFont typeface="Carme"/>
              <a:buNone/>
            </a:pPr>
            <a:r>
              <a:t/>
            </a:r>
            <a:endParaRPr b="0" i="0" sz="400" u="none" cap="none" strike="noStrike">
              <a:solidFill>
                <a:schemeClr val="dk1"/>
              </a:solidFill>
              <a:latin typeface="Carme"/>
              <a:ea typeface="Carme"/>
              <a:cs typeface="Carme"/>
              <a:sym typeface="Carme"/>
            </a:endParaRPr>
          </a:p>
          <a:p>
            <a:pPr indent="-177800" lvl="0" marL="177800" marR="0" rtl="0" algn="l">
              <a:lnSpc>
                <a:spcPct val="100000"/>
              </a:lnSpc>
              <a:spcBef>
                <a:spcPts val="900"/>
              </a:spcBef>
              <a:spcAft>
                <a:spcPts val="0"/>
              </a:spcAft>
              <a:buClr>
                <a:schemeClr val="dk1"/>
              </a:buClr>
              <a:buFont typeface="Carme"/>
              <a:buNone/>
            </a:pPr>
            <a:r>
              <a:rPr b="1" i="0" lang="en" sz="2100" u="none" cap="none" strike="noStrike">
                <a:solidFill>
                  <a:schemeClr val="dk1"/>
                </a:solidFill>
                <a:latin typeface="Carme"/>
                <a:ea typeface="Carme"/>
                <a:cs typeface="Carme"/>
                <a:sym typeface="Carme"/>
              </a:rPr>
              <a:t>Work in Raleigh</a:t>
            </a:r>
            <a:endParaRPr/>
          </a:p>
          <a:p>
            <a:pPr indent="-317500" lvl="0" marL="457200" marR="0" rtl="0" algn="l">
              <a:lnSpc>
                <a:spcPct val="100000"/>
              </a:lnSpc>
              <a:spcBef>
                <a:spcPts val="6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Standardize process and policy for the inventorying and release of data</a:t>
            </a:r>
            <a:endParaRPr/>
          </a:p>
          <a:p>
            <a:pPr indent="-317500" lvl="0" marL="457200" marR="0" rtl="0" algn="l">
              <a:lnSpc>
                <a:spcPct val="100000"/>
              </a:lnSpc>
              <a:spcBef>
                <a:spcPts val="6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Link management practices and timelines to the city’s stra</a:t>
            </a:r>
            <a:r>
              <a:rPr lang="en" sz="1400">
                <a:latin typeface="Arial"/>
                <a:ea typeface="Arial"/>
                <a:cs typeface="Arial"/>
                <a:sym typeface="Arial"/>
              </a:rPr>
              <a:t>teg</a:t>
            </a:r>
            <a:r>
              <a:rPr b="0" i="0" lang="en" sz="1400" u="none" cap="none" strike="noStrike">
                <a:solidFill>
                  <a:schemeClr val="dk1"/>
                </a:solidFill>
                <a:latin typeface="Arial"/>
                <a:ea typeface="Arial"/>
                <a:cs typeface="Arial"/>
                <a:sym typeface="Arial"/>
              </a:rPr>
              <a:t>ic plan</a:t>
            </a:r>
            <a:endParaRPr/>
          </a:p>
          <a:p>
            <a:pPr indent="-177800" lvl="0" marL="177800" marR="0" rtl="0" algn="l">
              <a:lnSpc>
                <a:spcPct val="100000"/>
              </a:lnSpc>
              <a:spcBef>
                <a:spcPts val="600"/>
              </a:spcBef>
              <a:spcAft>
                <a:spcPts val="0"/>
              </a:spcAft>
              <a:buClr>
                <a:schemeClr val="dk1"/>
              </a:buClr>
              <a:buFont typeface="Carme"/>
              <a:buNone/>
            </a:pPr>
            <a:r>
              <a:t/>
            </a:r>
            <a:endParaRPr b="0" i="0" sz="2100" u="none" cap="none" strike="noStrike">
              <a:solidFill>
                <a:schemeClr val="dk1"/>
              </a:solidFill>
              <a:latin typeface="Carme"/>
              <a:ea typeface="Carme"/>
              <a:cs typeface="Carme"/>
              <a:sym typeface="Carme"/>
            </a:endParaRPr>
          </a:p>
        </p:txBody>
      </p:sp>
      <p:sp>
        <p:nvSpPr>
          <p:cNvPr id="318" name="Google Shape;318;p58"/>
          <p:cNvSpPr txBox="1"/>
          <p:nvPr>
            <p:ph idx="12" type="sldNum"/>
          </p:nvPr>
        </p:nvSpPr>
        <p:spPr>
          <a:xfrm>
            <a:off x="8396258" y="4587016"/>
            <a:ext cx="548700" cy="3936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fld id="{00000000-1234-1234-1234-123412341234}" type="slidenum">
              <a:rPr b="0" i="0" lang="en" sz="900" u="none" cap="none" strike="noStrike">
                <a:solidFill>
                  <a:srgbClr val="888888"/>
                </a:solidFill>
                <a:latin typeface="Calibri"/>
                <a:ea typeface="Calibri"/>
                <a:cs typeface="Calibri"/>
                <a:sym typeface="Calibri"/>
              </a:rPr>
              <a:t>‹#›</a:t>
            </a:fld>
            <a:endParaRPr b="0" i="0" sz="900" u="none" cap="none" strike="noStrike">
              <a:solidFill>
                <a:srgbClr val="888888"/>
              </a:solidFill>
              <a:latin typeface="Calibri"/>
              <a:ea typeface="Calibri"/>
              <a:cs typeface="Calibri"/>
              <a:sym typeface="Calibri"/>
            </a:endParaRPr>
          </a:p>
        </p:txBody>
      </p:sp>
      <p:pic>
        <p:nvPicPr>
          <p:cNvPr descr="map_dots.png" id="319" name="Google Shape;319;p58"/>
          <p:cNvPicPr preferRelativeResize="0"/>
          <p:nvPr/>
        </p:nvPicPr>
        <p:blipFill rotWithShape="1">
          <a:blip r:embed="rId3">
            <a:alphaModFix/>
          </a:blip>
          <a:srcRect b="0" l="0" r="0" t="0"/>
          <a:stretch/>
        </p:blipFill>
        <p:spPr>
          <a:xfrm>
            <a:off x="4003484" y="1077784"/>
            <a:ext cx="4844700" cy="32022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3C47D"/>
        </a:solidFill>
      </p:bgPr>
    </p:bg>
    <p:spTree>
      <p:nvGrpSpPr>
        <p:cNvPr id="981" name="Shape 981"/>
        <p:cNvGrpSpPr/>
        <p:nvPr/>
      </p:nvGrpSpPr>
      <p:grpSpPr>
        <a:xfrm>
          <a:off x="0" y="0"/>
          <a:ext cx="0" cy="0"/>
          <a:chOff x="0" y="0"/>
          <a:chExt cx="0" cy="0"/>
        </a:xfrm>
      </p:grpSpPr>
      <p:sp>
        <p:nvSpPr>
          <p:cNvPr id="982" name="Google Shape;982;p121"/>
          <p:cNvSpPr txBox="1"/>
          <p:nvPr>
            <p:ph type="ctrTitle"/>
          </p:nvPr>
        </p:nvSpPr>
        <p:spPr>
          <a:xfrm>
            <a:off x="764400" y="2363926"/>
            <a:ext cx="7693800" cy="55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Appendix</a:t>
            </a:r>
            <a:endParaRPr sz="3600"/>
          </a:p>
        </p:txBody>
      </p:sp>
      <p:pic>
        <p:nvPicPr>
          <p:cNvPr descr="OpenRaleighlogo.png" id="983" name="Google Shape;983;p121"/>
          <p:cNvPicPr preferRelativeResize="0"/>
          <p:nvPr/>
        </p:nvPicPr>
        <p:blipFill>
          <a:blip r:embed="rId3">
            <a:alphaModFix/>
          </a:blip>
          <a:stretch>
            <a:fillRect/>
          </a:stretch>
        </p:blipFill>
        <p:spPr>
          <a:xfrm>
            <a:off x="1965200" y="878775"/>
            <a:ext cx="5662399" cy="13988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Google Shape;988;p122"/>
          <p:cNvSpPr txBox="1"/>
          <p:nvPr/>
        </p:nvSpPr>
        <p:spPr>
          <a:xfrm>
            <a:off x="3313475" y="804425"/>
            <a:ext cx="5615100" cy="3783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424242"/>
                </a:solidFill>
                <a:highlight>
                  <a:srgbClr val="FFFFFF"/>
                </a:highlight>
              </a:rPr>
              <a:t>Data Geek</a:t>
            </a:r>
            <a:r>
              <a:rPr b="1" lang="en" sz="1200">
                <a:solidFill>
                  <a:srgbClr val="424242"/>
                </a:solidFill>
                <a:highlight>
                  <a:srgbClr val="FFFFFF"/>
                </a:highlight>
              </a:rPr>
              <a:t>: </a:t>
            </a:r>
            <a:r>
              <a:rPr lang="en" sz="1200">
                <a:solidFill>
                  <a:srgbClr val="424242"/>
                </a:solidFill>
                <a:highlight>
                  <a:srgbClr val="FFFFFF"/>
                </a:highlight>
              </a:rPr>
              <a:t>Open data program - City of Raleigh</a:t>
            </a:r>
            <a:endParaRPr sz="1200">
              <a:solidFill>
                <a:srgbClr val="424242"/>
              </a:solidFill>
              <a:highlight>
                <a:srgbClr val="FFFFFF"/>
              </a:highlight>
            </a:endParaRPr>
          </a:p>
          <a:p>
            <a:pPr indent="0" lvl="0" marL="0" rtl="0" algn="l">
              <a:lnSpc>
                <a:spcPct val="115000"/>
              </a:lnSpc>
              <a:spcBef>
                <a:spcPts val="2100"/>
              </a:spcBef>
              <a:spcAft>
                <a:spcPts val="0"/>
              </a:spcAft>
              <a:buNone/>
            </a:pPr>
            <a:r>
              <a:rPr b="1" lang="en" sz="1800">
                <a:solidFill>
                  <a:srgbClr val="424242"/>
                </a:solidFill>
                <a:highlight>
                  <a:srgbClr val="FFFFFF"/>
                </a:highlight>
              </a:rPr>
              <a:t>Civic Volunteer</a:t>
            </a:r>
            <a:r>
              <a:rPr b="1" lang="en" sz="1200">
                <a:solidFill>
                  <a:srgbClr val="424242"/>
                </a:solidFill>
                <a:highlight>
                  <a:srgbClr val="FFFFFF"/>
                </a:highlight>
              </a:rPr>
              <a:t>: </a:t>
            </a:r>
            <a:r>
              <a:rPr lang="en" sz="1200">
                <a:solidFill>
                  <a:srgbClr val="424242"/>
                </a:solidFill>
                <a:highlight>
                  <a:srgbClr val="FFFFFF"/>
                </a:highlight>
              </a:rPr>
              <a:t>Co-leads </a:t>
            </a:r>
            <a:r>
              <a:rPr lang="en" sz="1200" u="sng">
                <a:solidFill>
                  <a:srgbClr val="121212"/>
                </a:solidFill>
                <a:highlight>
                  <a:srgbClr val="FFFFFF"/>
                </a:highlight>
                <a:hlinkClick r:id="rId3"/>
              </a:rPr>
              <a:t>Code for Durham</a:t>
            </a:r>
            <a:r>
              <a:rPr lang="en" sz="1200">
                <a:solidFill>
                  <a:srgbClr val="424242"/>
                </a:solidFill>
                <a:highlight>
                  <a:srgbClr val="FFFFFF"/>
                </a:highlight>
              </a:rPr>
              <a:t>, a local volunteer brigade of the non-profit Code for America. . </a:t>
            </a:r>
            <a:endParaRPr sz="1200">
              <a:solidFill>
                <a:srgbClr val="424242"/>
              </a:solidFill>
              <a:highlight>
                <a:srgbClr val="FFFFFF"/>
              </a:highlight>
            </a:endParaRPr>
          </a:p>
          <a:p>
            <a:pPr indent="0" lvl="0" marL="0" rtl="0" algn="l">
              <a:lnSpc>
                <a:spcPct val="115000"/>
              </a:lnSpc>
              <a:spcBef>
                <a:spcPts val="2100"/>
              </a:spcBef>
              <a:spcAft>
                <a:spcPts val="0"/>
              </a:spcAft>
              <a:buNone/>
            </a:pPr>
            <a:r>
              <a:rPr b="1" lang="en" sz="1800">
                <a:solidFill>
                  <a:srgbClr val="424242"/>
                </a:solidFill>
                <a:highlight>
                  <a:srgbClr val="FFFFFF"/>
                </a:highlight>
              </a:rPr>
              <a:t>Entrepreneur:</a:t>
            </a:r>
            <a:r>
              <a:rPr b="1" lang="en" sz="1200">
                <a:solidFill>
                  <a:srgbClr val="424242"/>
                </a:solidFill>
                <a:highlight>
                  <a:srgbClr val="FFFFFF"/>
                </a:highlight>
              </a:rPr>
              <a:t> </a:t>
            </a:r>
            <a:r>
              <a:rPr lang="en" sz="1200">
                <a:solidFill>
                  <a:srgbClr val="424242"/>
                </a:solidFill>
                <a:highlight>
                  <a:srgbClr val="FFFFFF"/>
                </a:highlight>
              </a:rPr>
              <a:t>Advised the National League of Cities on the 2015 </a:t>
            </a:r>
            <a:r>
              <a:rPr lang="en" sz="1200" u="sng">
                <a:solidFill>
                  <a:srgbClr val="121212"/>
                </a:solidFill>
                <a:highlight>
                  <a:srgbClr val="FFFFFF"/>
                </a:highlight>
                <a:hlinkClick r:id="rId4"/>
              </a:rPr>
              <a:t>Multi-City Innovation Campaign</a:t>
            </a:r>
            <a:r>
              <a:rPr lang="en" sz="1200">
                <a:solidFill>
                  <a:srgbClr val="424242"/>
                </a:solidFill>
                <a:highlight>
                  <a:srgbClr val="FFFFFF"/>
                </a:highlight>
              </a:rPr>
              <a:t>, an experimental kick-starter style program backed by twenty local governments to spur civic innovation leading to 25% adoption of new technologies.</a:t>
            </a:r>
            <a:endParaRPr sz="1200">
              <a:solidFill>
                <a:srgbClr val="424242"/>
              </a:solidFill>
              <a:highlight>
                <a:srgbClr val="FFFFFF"/>
              </a:highlight>
            </a:endParaRPr>
          </a:p>
          <a:p>
            <a:pPr indent="0" lvl="0" marL="0" rtl="0" algn="l">
              <a:lnSpc>
                <a:spcPct val="115000"/>
              </a:lnSpc>
              <a:spcBef>
                <a:spcPts val="2100"/>
              </a:spcBef>
              <a:spcAft>
                <a:spcPts val="0"/>
              </a:spcAft>
              <a:buNone/>
            </a:pPr>
            <a:r>
              <a:rPr lang="en" sz="1200">
                <a:solidFill>
                  <a:srgbClr val="424242"/>
                </a:solidFill>
                <a:highlight>
                  <a:srgbClr val="FFFFFF"/>
                </a:highlight>
              </a:rPr>
              <a:t>3+ years in India leading sales and the Mumbai office of </a:t>
            </a:r>
            <a:r>
              <a:rPr lang="en" sz="1200" u="sng">
                <a:solidFill>
                  <a:srgbClr val="121212"/>
                </a:solidFill>
                <a:highlight>
                  <a:srgbClr val="FFFFFF"/>
                </a:highlight>
                <a:hlinkClick r:id="rId5"/>
              </a:rPr>
              <a:t>ZipDial</a:t>
            </a:r>
            <a:r>
              <a:rPr lang="en" sz="1200">
                <a:solidFill>
                  <a:srgbClr val="424242"/>
                </a:solidFill>
                <a:highlight>
                  <a:srgbClr val="FFFFFF"/>
                </a:highlight>
              </a:rPr>
              <a:t>, an early stage, venture-backed mobile marketing startup. Sold to Twitter in 2015. </a:t>
            </a:r>
            <a:endParaRPr sz="1200">
              <a:solidFill>
                <a:srgbClr val="424242"/>
              </a:solidFill>
              <a:highlight>
                <a:srgbClr val="FFFFFF"/>
              </a:highlight>
            </a:endParaRPr>
          </a:p>
          <a:p>
            <a:pPr indent="0" lvl="0" marL="0" rtl="0" algn="l">
              <a:lnSpc>
                <a:spcPct val="115000"/>
              </a:lnSpc>
              <a:spcBef>
                <a:spcPts val="2100"/>
              </a:spcBef>
              <a:spcAft>
                <a:spcPts val="2100"/>
              </a:spcAft>
              <a:buNone/>
            </a:pPr>
            <a:r>
              <a:rPr b="1" lang="en" sz="1800">
                <a:solidFill>
                  <a:srgbClr val="424242"/>
                </a:solidFill>
                <a:highlight>
                  <a:srgbClr val="FFFFFF"/>
                </a:highlight>
              </a:rPr>
              <a:t>Technology Consultant w/ Gov Experience</a:t>
            </a:r>
            <a:r>
              <a:rPr b="1" lang="en" sz="1200">
                <a:solidFill>
                  <a:srgbClr val="424242"/>
                </a:solidFill>
                <a:highlight>
                  <a:srgbClr val="FFFFFF"/>
                </a:highlight>
              </a:rPr>
              <a:t>: </a:t>
            </a:r>
            <a:r>
              <a:rPr lang="en" sz="1200">
                <a:solidFill>
                  <a:srgbClr val="424242"/>
                </a:solidFill>
                <a:highlight>
                  <a:srgbClr val="FFFFFF"/>
                </a:highlight>
              </a:rPr>
              <a:t>Started career as a </a:t>
            </a:r>
            <a:r>
              <a:rPr b="1" lang="en" sz="1200">
                <a:solidFill>
                  <a:srgbClr val="424242"/>
                </a:solidFill>
                <a:highlight>
                  <a:srgbClr val="FFFFFF"/>
                </a:highlight>
              </a:rPr>
              <a:t>technology strategy consultant </a:t>
            </a:r>
            <a:r>
              <a:rPr lang="en" sz="1200">
                <a:solidFill>
                  <a:srgbClr val="424242"/>
                </a:solidFill>
                <a:highlight>
                  <a:srgbClr val="FFFFFF"/>
                </a:highlight>
              </a:rPr>
              <a:t>for Fortune 500 companies at inCode, a consulting group within VeriSign, Inc, based in Washington, D.C. Then led investment analysis for over $550 million in broadband infrastructure projects at the </a:t>
            </a:r>
            <a:r>
              <a:rPr b="1" lang="en" sz="1200">
                <a:solidFill>
                  <a:srgbClr val="424242"/>
                </a:solidFill>
                <a:highlight>
                  <a:srgbClr val="FFFFFF"/>
                </a:highlight>
              </a:rPr>
              <a:t>U.S. Department of Commerce's Broadband Technology Opportunities Program</a:t>
            </a:r>
            <a:r>
              <a:rPr lang="en" sz="1200">
                <a:solidFill>
                  <a:srgbClr val="424242"/>
                </a:solidFill>
                <a:highlight>
                  <a:srgbClr val="FFFFFF"/>
                </a:highlight>
              </a:rPr>
              <a:t>.</a:t>
            </a:r>
            <a:endParaRPr sz="1200">
              <a:solidFill>
                <a:srgbClr val="424242"/>
              </a:solidFill>
              <a:highlight>
                <a:srgbClr val="FFFFFF"/>
              </a:highlight>
            </a:endParaRPr>
          </a:p>
        </p:txBody>
      </p:sp>
      <p:pic>
        <p:nvPicPr>
          <p:cNvPr id="989" name="Google Shape;989;p122"/>
          <p:cNvPicPr preferRelativeResize="0"/>
          <p:nvPr/>
        </p:nvPicPr>
        <p:blipFill>
          <a:blip r:embed="rId6">
            <a:alphaModFix/>
          </a:blip>
          <a:stretch>
            <a:fillRect/>
          </a:stretch>
        </p:blipFill>
        <p:spPr>
          <a:xfrm>
            <a:off x="137075" y="1459488"/>
            <a:ext cx="2857500" cy="2847975"/>
          </a:xfrm>
          <a:prstGeom prst="rect">
            <a:avLst/>
          </a:prstGeom>
          <a:noFill/>
          <a:ln>
            <a:noFill/>
          </a:ln>
        </p:spPr>
      </p:pic>
      <p:sp>
        <p:nvSpPr>
          <p:cNvPr id="990" name="Google Shape;990;p122"/>
          <p:cNvSpPr txBox="1"/>
          <p:nvPr/>
        </p:nvSpPr>
        <p:spPr>
          <a:xfrm>
            <a:off x="137075" y="4307475"/>
            <a:ext cx="30000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424242"/>
                </a:solidFill>
                <a:highlight>
                  <a:srgbClr val="FFFFFF"/>
                </a:highlight>
              </a:rPr>
              <a:t>Adam J Martin</a:t>
            </a:r>
            <a:endParaRPr b="1" sz="1200">
              <a:solidFill>
                <a:srgbClr val="424242"/>
              </a:solidFill>
              <a:highlight>
                <a:srgbClr val="FFFFFF"/>
              </a:highlight>
            </a:endParaRPr>
          </a:p>
          <a:p>
            <a:pPr indent="0" lvl="0" marL="0" rtl="0" algn="l">
              <a:lnSpc>
                <a:spcPct val="100000"/>
              </a:lnSpc>
              <a:spcBef>
                <a:spcPts val="0"/>
              </a:spcBef>
              <a:spcAft>
                <a:spcPts val="0"/>
              </a:spcAft>
              <a:buNone/>
            </a:pPr>
            <a:r>
              <a:rPr b="1" lang="en" sz="1200">
                <a:solidFill>
                  <a:srgbClr val="424242"/>
                </a:solidFill>
                <a:highlight>
                  <a:srgbClr val="FFFFFF"/>
                </a:highlight>
              </a:rPr>
              <a:t>@techfrogg</a:t>
            </a:r>
            <a:endParaRPr b="1" sz="1200">
              <a:solidFill>
                <a:srgbClr val="424242"/>
              </a:solidFill>
              <a:highlight>
                <a:srgbClr val="FFFFFF"/>
              </a:highlight>
            </a:endParaRPr>
          </a:p>
        </p:txBody>
      </p:sp>
      <p:sp>
        <p:nvSpPr>
          <p:cNvPr id="991" name="Google Shape;991;p122"/>
          <p:cNvSpPr txBox="1"/>
          <p:nvPr/>
        </p:nvSpPr>
        <p:spPr>
          <a:xfrm>
            <a:off x="137075" y="228600"/>
            <a:ext cx="3176400" cy="205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424242"/>
                </a:solidFill>
                <a:highlight>
                  <a:srgbClr val="FFFFFF"/>
                </a:highlight>
              </a:rPr>
              <a:t>10+ years at intersection of technology, government, and innovation</a:t>
            </a:r>
            <a:endParaRPr/>
          </a:p>
        </p:txBody>
      </p:sp>
      <p:sp>
        <p:nvSpPr>
          <p:cNvPr id="992" name="Google Shape;992;p122"/>
          <p:cNvSpPr txBox="1"/>
          <p:nvPr/>
        </p:nvSpPr>
        <p:spPr>
          <a:xfrm>
            <a:off x="137075" y="124925"/>
            <a:ext cx="8735700" cy="6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Your sherpa</a:t>
            </a:r>
            <a:endParaRPr sz="36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Google Shape;997;p123"/>
          <p:cNvSpPr txBox="1"/>
          <p:nvPr>
            <p:ph idx="1" type="body"/>
          </p:nvPr>
        </p:nvSpPr>
        <p:spPr>
          <a:xfrm>
            <a:off x="1965960" y="240030"/>
            <a:ext cx="6702600" cy="342900"/>
          </a:xfrm>
          <a:prstGeom prst="rect">
            <a:avLst/>
          </a:prstGeom>
          <a:noFill/>
          <a:ln>
            <a:noFill/>
          </a:ln>
        </p:spPr>
        <p:txBody>
          <a:bodyPr anchorCtr="0" anchor="t" bIns="0" lIns="0" spcFirstLastPara="1" rIns="0" wrap="square" tIns="0">
            <a:noAutofit/>
          </a:bodyPr>
          <a:lstStyle/>
          <a:p>
            <a:pPr indent="-190500" lvl="0" marL="190500" marR="0" rtl="0" algn="l">
              <a:spcBef>
                <a:spcPts val="0"/>
              </a:spcBef>
              <a:spcAft>
                <a:spcPts val="0"/>
              </a:spcAft>
              <a:buClr>
                <a:srgbClr val="575651"/>
              </a:buClr>
              <a:buFont typeface="Arial"/>
              <a:buNone/>
            </a:pPr>
            <a:r>
              <a:rPr b="0" i="0" lang="en" sz="2400" u="none" cap="none" strike="noStrike">
                <a:solidFill>
                  <a:srgbClr val="575651"/>
                </a:solidFill>
                <a:latin typeface="Georgia"/>
                <a:ea typeface="Georgia"/>
                <a:cs typeface="Georgia"/>
                <a:sym typeface="Georgia"/>
              </a:rPr>
              <a:t>What’s on Your Radar?</a:t>
            </a:r>
            <a:endParaRPr b="0" i="0" sz="2400" u="none" cap="none" strike="noStrike">
              <a:solidFill>
                <a:srgbClr val="575651"/>
              </a:solidFill>
              <a:latin typeface="Georgia"/>
              <a:ea typeface="Georgia"/>
              <a:cs typeface="Georgia"/>
              <a:sym typeface="Georgia"/>
            </a:endParaRPr>
          </a:p>
        </p:txBody>
      </p:sp>
      <p:sp>
        <p:nvSpPr>
          <p:cNvPr id="998" name="Google Shape;998;p123"/>
          <p:cNvSpPr txBox="1"/>
          <p:nvPr>
            <p:ph idx="2" type="body"/>
          </p:nvPr>
        </p:nvSpPr>
        <p:spPr>
          <a:xfrm>
            <a:off x="1981200" y="1314450"/>
            <a:ext cx="6705600" cy="3044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accent3"/>
              </a:buClr>
              <a:buFont typeface="Arial"/>
              <a:buNone/>
            </a:pPr>
            <a:r>
              <a:rPr b="0" i="0" lang="en" sz="4200" u="none" cap="none" strike="noStrike">
                <a:solidFill>
                  <a:schemeClr val="accent3"/>
                </a:solidFill>
                <a:latin typeface="Georgia"/>
                <a:ea typeface="Georgia"/>
                <a:cs typeface="Georgia"/>
                <a:sym typeface="Georgia"/>
              </a:rPr>
              <a:t>An exercise in which people plot items according to personal significance</a:t>
            </a:r>
            <a:endParaRPr b="0" i="0" sz="4200" u="none" cap="none" strike="noStrike">
              <a:solidFill>
                <a:schemeClr val="accent3"/>
              </a:solidFill>
              <a:latin typeface="Georgia"/>
              <a:ea typeface="Georgia"/>
              <a:cs typeface="Georgia"/>
              <a:sym typeface="Georgia"/>
            </a:endParaRPr>
          </a:p>
        </p:txBody>
      </p:sp>
      <p:sp>
        <p:nvSpPr>
          <p:cNvPr id="999" name="Google Shape;999;p123"/>
          <p:cNvSpPr txBox="1"/>
          <p:nvPr>
            <p:ph idx="3" type="body"/>
          </p:nvPr>
        </p:nvSpPr>
        <p:spPr>
          <a:xfrm>
            <a:off x="1981200" y="171450"/>
            <a:ext cx="6702600" cy="114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DE9C27"/>
              </a:buClr>
              <a:buFont typeface="Arial"/>
              <a:buNone/>
            </a:pPr>
            <a:r>
              <a:rPr b="1" i="0" lang="en" sz="800" u="none" cap="none" strike="noStrike">
                <a:solidFill>
                  <a:srgbClr val="DE9C27"/>
                </a:solidFill>
                <a:latin typeface="Arial"/>
                <a:ea typeface="Arial"/>
                <a:cs typeface="Arial"/>
                <a:sym typeface="Arial"/>
              </a:rPr>
              <a:t>PARTICIPATORY RESEARCH</a:t>
            </a:r>
            <a:endParaRPr b="1" i="0" sz="800" u="none" cap="none" strike="noStrike">
              <a:solidFill>
                <a:srgbClr val="DE9C27"/>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4" name="Shape 1004"/>
        <p:cNvGrpSpPr/>
        <p:nvPr/>
      </p:nvGrpSpPr>
      <p:grpSpPr>
        <a:xfrm>
          <a:off x="0" y="0"/>
          <a:ext cx="0" cy="0"/>
          <a:chOff x="0" y="0"/>
          <a:chExt cx="0" cy="0"/>
        </a:xfrm>
      </p:grpSpPr>
      <p:pic>
        <p:nvPicPr>
          <p:cNvPr descr="What's_on_Your_Radar_7x10_144dpi.jpg" id="1005" name="Google Shape;1005;p124"/>
          <p:cNvPicPr preferRelativeResize="0"/>
          <p:nvPr>
            <p:ph idx="2" type="pic"/>
          </p:nvPr>
        </p:nvPicPr>
        <p:blipFill rotWithShape="1">
          <a:blip r:embed="rId3">
            <a:alphaModFix/>
          </a:blip>
          <a:srcRect b="0" l="0" r="0" t="0"/>
          <a:stretch/>
        </p:blipFill>
        <p:spPr>
          <a:xfrm>
            <a:off x="0" y="0"/>
            <a:ext cx="9144000" cy="48006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9" name="Shape 1009"/>
        <p:cNvGrpSpPr/>
        <p:nvPr/>
      </p:nvGrpSpPr>
      <p:grpSpPr>
        <a:xfrm>
          <a:off x="0" y="0"/>
          <a:ext cx="0" cy="0"/>
          <a:chOff x="0" y="0"/>
          <a:chExt cx="0" cy="0"/>
        </a:xfrm>
      </p:grpSpPr>
      <p:sp>
        <p:nvSpPr>
          <p:cNvPr id="1010" name="Google Shape;1010;p125"/>
          <p:cNvSpPr txBox="1"/>
          <p:nvPr>
            <p:ph idx="1" type="body"/>
          </p:nvPr>
        </p:nvSpPr>
        <p:spPr>
          <a:xfrm>
            <a:off x="1965960" y="240030"/>
            <a:ext cx="6702600" cy="342900"/>
          </a:xfrm>
          <a:prstGeom prst="rect">
            <a:avLst/>
          </a:prstGeom>
          <a:noFill/>
          <a:ln>
            <a:noFill/>
          </a:ln>
        </p:spPr>
        <p:txBody>
          <a:bodyPr anchorCtr="0" anchor="t" bIns="0" lIns="0" spcFirstLastPara="1" rIns="0" wrap="square" tIns="0">
            <a:noAutofit/>
          </a:bodyPr>
          <a:lstStyle/>
          <a:p>
            <a:pPr indent="-190500" lvl="0" marL="190500" marR="0" rtl="0" algn="l">
              <a:spcBef>
                <a:spcPts val="0"/>
              </a:spcBef>
              <a:spcAft>
                <a:spcPts val="0"/>
              </a:spcAft>
              <a:buClr>
                <a:srgbClr val="575651"/>
              </a:buClr>
              <a:buFont typeface="Arial"/>
              <a:buNone/>
            </a:pPr>
            <a:r>
              <a:rPr b="0" i="0" lang="en" sz="2400" u="none" cap="none" strike="noStrike">
                <a:solidFill>
                  <a:srgbClr val="575651"/>
                </a:solidFill>
                <a:latin typeface="Georgia"/>
                <a:ea typeface="Georgia"/>
                <a:cs typeface="Georgia"/>
                <a:sym typeface="Georgia"/>
              </a:rPr>
              <a:t>What’s on Your Radar?</a:t>
            </a:r>
            <a:endParaRPr b="0" i="0" sz="2400" u="none" cap="none" strike="noStrike">
              <a:solidFill>
                <a:srgbClr val="575651"/>
              </a:solidFill>
              <a:latin typeface="Georgia"/>
              <a:ea typeface="Georgia"/>
              <a:cs typeface="Georgia"/>
              <a:sym typeface="Georgia"/>
            </a:endParaRPr>
          </a:p>
        </p:txBody>
      </p:sp>
      <p:sp>
        <p:nvSpPr>
          <p:cNvPr id="1011" name="Google Shape;1011;p125"/>
          <p:cNvSpPr txBox="1"/>
          <p:nvPr>
            <p:ph idx="2" type="body"/>
          </p:nvPr>
        </p:nvSpPr>
        <p:spPr>
          <a:xfrm>
            <a:off x="1328825" y="1428750"/>
            <a:ext cx="7586700" cy="2202000"/>
          </a:xfrm>
          <a:prstGeom prst="rect">
            <a:avLst/>
          </a:prstGeom>
          <a:noFill/>
          <a:ln>
            <a:noFill/>
          </a:ln>
        </p:spPr>
        <p:txBody>
          <a:bodyPr anchorCtr="0" anchor="t" bIns="0" lIns="0" spcFirstLastPara="1" rIns="0" wrap="square" tIns="0">
            <a:noAutofit/>
          </a:bodyPr>
          <a:lstStyle/>
          <a:p>
            <a:pPr indent="-190500" lvl="0" marL="190500" marR="0" rtl="0" algn="l">
              <a:spcBef>
                <a:spcPts val="0"/>
              </a:spcBef>
              <a:spcAft>
                <a:spcPts val="0"/>
              </a:spcAft>
              <a:buClr>
                <a:srgbClr val="FFFFFF"/>
              </a:buClr>
              <a:buSzPts val="1800"/>
              <a:buFont typeface="Arial"/>
              <a:buChar char="•"/>
            </a:pPr>
            <a:r>
              <a:rPr b="0" i="0" lang="en" sz="2400" u="none" cap="none" strike="noStrike">
                <a:solidFill>
                  <a:srgbClr val="FFFFFF"/>
                </a:solidFill>
                <a:latin typeface="Georgia"/>
                <a:ea typeface="Georgia"/>
                <a:cs typeface="Georgia"/>
                <a:sym typeface="Georgia"/>
              </a:rPr>
              <a:t>Reveals what people are thinking</a:t>
            </a:r>
            <a:endParaRPr/>
          </a:p>
          <a:p>
            <a:pPr indent="-190500" lvl="0" marL="190500" marR="0" rtl="0" algn="l">
              <a:spcBef>
                <a:spcPts val="1125"/>
              </a:spcBef>
              <a:spcAft>
                <a:spcPts val="0"/>
              </a:spcAft>
              <a:buClr>
                <a:srgbClr val="FFFFFF"/>
              </a:buClr>
              <a:buSzPts val="1800"/>
              <a:buFont typeface="Arial"/>
              <a:buChar char="•"/>
            </a:pPr>
            <a:r>
              <a:rPr b="0" i="0" lang="en" sz="2400" u="none" cap="none" strike="noStrike">
                <a:solidFill>
                  <a:srgbClr val="FFFFFF"/>
                </a:solidFill>
                <a:latin typeface="Georgia"/>
                <a:ea typeface="Georgia"/>
                <a:cs typeface="Georgia"/>
                <a:sym typeface="Georgia"/>
              </a:rPr>
              <a:t>Shows how people prioritize</a:t>
            </a:r>
            <a:endParaRPr/>
          </a:p>
          <a:p>
            <a:pPr indent="-190500" lvl="0" marL="190500" marR="0" rtl="0" algn="l">
              <a:spcBef>
                <a:spcPts val="1125"/>
              </a:spcBef>
              <a:spcAft>
                <a:spcPts val="0"/>
              </a:spcAft>
              <a:buClr>
                <a:srgbClr val="FFFFFF"/>
              </a:buClr>
              <a:buSzPts val="1800"/>
              <a:buFont typeface="Arial"/>
              <a:buChar char="•"/>
            </a:pPr>
            <a:r>
              <a:rPr b="0" i="0" lang="en" sz="2400" u="none" cap="none" strike="noStrike">
                <a:solidFill>
                  <a:srgbClr val="FFFFFF"/>
                </a:solidFill>
                <a:latin typeface="Georgia"/>
                <a:ea typeface="Georgia"/>
                <a:cs typeface="Georgia"/>
                <a:sym typeface="Georgia"/>
              </a:rPr>
              <a:t>Challenges your preconceptions</a:t>
            </a:r>
            <a:endParaRPr/>
          </a:p>
          <a:p>
            <a:pPr indent="-190500" lvl="0" marL="190500" marR="0" rtl="0" algn="l">
              <a:spcBef>
                <a:spcPts val="1125"/>
              </a:spcBef>
              <a:spcAft>
                <a:spcPts val="0"/>
              </a:spcAft>
              <a:buClr>
                <a:srgbClr val="FFFFFF"/>
              </a:buClr>
              <a:buSzPts val="1800"/>
              <a:buFont typeface="Arial"/>
              <a:buChar char="•"/>
            </a:pPr>
            <a:r>
              <a:rPr b="0" i="0" lang="en" sz="2400" u="none" cap="none" strike="noStrike">
                <a:solidFill>
                  <a:srgbClr val="FFFFFF"/>
                </a:solidFill>
                <a:latin typeface="Georgia"/>
                <a:ea typeface="Georgia"/>
                <a:cs typeface="Georgia"/>
                <a:sym typeface="Georgia"/>
              </a:rPr>
              <a:t>Yields documents that inform ensuing work</a:t>
            </a:r>
            <a:endParaRPr b="0" i="0" sz="2400" u="none" cap="none" strike="noStrike">
              <a:solidFill>
                <a:srgbClr val="FFFFFF"/>
              </a:solidFill>
              <a:latin typeface="Georgia"/>
              <a:ea typeface="Georgia"/>
              <a:cs typeface="Georgia"/>
              <a:sym typeface="Georgia"/>
            </a:endParaRPr>
          </a:p>
        </p:txBody>
      </p:sp>
      <p:sp>
        <p:nvSpPr>
          <p:cNvPr id="1012" name="Google Shape;1012;p125"/>
          <p:cNvSpPr txBox="1"/>
          <p:nvPr>
            <p:ph idx="3" type="body"/>
          </p:nvPr>
        </p:nvSpPr>
        <p:spPr>
          <a:xfrm>
            <a:off x="1981200" y="171450"/>
            <a:ext cx="6702600" cy="114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DE9C27"/>
              </a:buClr>
              <a:buFont typeface="Arial"/>
              <a:buNone/>
            </a:pPr>
            <a:r>
              <a:rPr b="1" i="0" lang="en" sz="800" u="none" cap="none" strike="noStrike">
                <a:solidFill>
                  <a:srgbClr val="DE9C27"/>
                </a:solidFill>
                <a:latin typeface="Arial"/>
                <a:ea typeface="Arial"/>
                <a:cs typeface="Arial"/>
                <a:sym typeface="Arial"/>
              </a:rPr>
              <a:t>PARTICIPATORY RESEARCH</a:t>
            </a:r>
            <a:endParaRPr/>
          </a:p>
          <a:p>
            <a:pPr indent="0" lvl="0" marL="0" marR="0" rtl="0" algn="l">
              <a:spcBef>
                <a:spcPts val="0"/>
              </a:spcBef>
              <a:spcAft>
                <a:spcPts val="0"/>
              </a:spcAft>
              <a:buClr>
                <a:srgbClr val="DE9C27"/>
              </a:buClr>
              <a:buFont typeface="Arial"/>
              <a:buNone/>
            </a:pPr>
            <a:r>
              <a:t/>
            </a:r>
            <a:endParaRPr b="1" i="0" sz="800" u="none" cap="none" strike="noStrike">
              <a:solidFill>
                <a:srgbClr val="DE9C27"/>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Google Shape;1017;p126"/>
          <p:cNvSpPr/>
          <p:nvPr/>
        </p:nvSpPr>
        <p:spPr>
          <a:xfrm>
            <a:off x="83175" y="1535400"/>
            <a:ext cx="1062900" cy="3106200"/>
          </a:xfrm>
          <a:prstGeom prst="down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26"/>
          <p:cNvSpPr/>
          <p:nvPr/>
        </p:nvSpPr>
        <p:spPr>
          <a:xfrm flipH="1">
            <a:off x="277400" y="744325"/>
            <a:ext cx="3978000" cy="1428000"/>
          </a:xfrm>
          <a:prstGeom prst="uturnArrow">
            <a:avLst>
              <a:gd fmla="val 50000" name="adj1"/>
              <a:gd fmla="val 25000" name="adj2"/>
              <a:gd fmla="val 34791" name="adj3"/>
              <a:gd fmla="val 55462" name="adj4"/>
              <a:gd fmla="val 99021" name="adj5"/>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26"/>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Stack</a:t>
            </a:r>
            <a:endParaRPr/>
          </a:p>
        </p:txBody>
      </p:sp>
      <p:sp>
        <p:nvSpPr>
          <p:cNvPr id="1020" name="Google Shape;1020;p126"/>
          <p:cNvSpPr/>
          <p:nvPr/>
        </p:nvSpPr>
        <p:spPr>
          <a:xfrm>
            <a:off x="1246700" y="3695050"/>
            <a:ext cx="30087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Storage </a:t>
            </a:r>
            <a:br>
              <a:rPr b="1" lang="en" sz="1800"/>
            </a:br>
            <a:r>
              <a:rPr i="1" lang="en" sz="1600"/>
              <a:t>Data Sources</a:t>
            </a:r>
            <a:endParaRPr i="1" sz="1600"/>
          </a:p>
        </p:txBody>
      </p:sp>
      <p:sp>
        <p:nvSpPr>
          <p:cNvPr id="1021" name="Google Shape;1021;p126"/>
          <p:cNvSpPr/>
          <p:nvPr/>
        </p:nvSpPr>
        <p:spPr>
          <a:xfrm>
            <a:off x="1246700" y="2422500"/>
            <a:ext cx="16335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Presentation</a:t>
            </a:r>
            <a:endParaRPr b="1" sz="1800"/>
          </a:p>
        </p:txBody>
      </p:sp>
      <p:sp>
        <p:nvSpPr>
          <p:cNvPr id="1022" name="Google Shape;1022;p126"/>
          <p:cNvSpPr/>
          <p:nvPr/>
        </p:nvSpPr>
        <p:spPr>
          <a:xfrm>
            <a:off x="1246700" y="3058775"/>
            <a:ext cx="21168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Dataset Access</a:t>
            </a:r>
            <a:endParaRPr b="1" sz="1800"/>
          </a:p>
        </p:txBody>
      </p:sp>
      <p:sp>
        <p:nvSpPr>
          <p:cNvPr id="1023" name="Google Shape;1023;p126"/>
          <p:cNvSpPr/>
          <p:nvPr/>
        </p:nvSpPr>
        <p:spPr>
          <a:xfrm rot="-5400000">
            <a:off x="3446200" y="1212200"/>
            <a:ext cx="978900" cy="867300"/>
          </a:xfrm>
          <a:prstGeom prst="homePlate">
            <a:avLst>
              <a:gd fmla="val 50000" name="adj"/>
            </a:avLst>
          </a:prstGeom>
          <a:solidFill>
            <a:srgbClr val="E0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26"/>
          <p:cNvSpPr/>
          <p:nvPr/>
        </p:nvSpPr>
        <p:spPr>
          <a:xfrm rot="-5400000">
            <a:off x="3446200" y="1717775"/>
            <a:ext cx="978900" cy="867300"/>
          </a:xfrm>
          <a:prstGeom prst="homePlate">
            <a:avLst>
              <a:gd fmla="val 50000" name="adj"/>
            </a:avLst>
          </a:prstGeom>
          <a:solidFill>
            <a:srgbClr val="EA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26"/>
          <p:cNvSpPr/>
          <p:nvPr/>
        </p:nvSpPr>
        <p:spPr>
          <a:xfrm rot="-5400000">
            <a:off x="3446200" y="2234900"/>
            <a:ext cx="978900" cy="867300"/>
          </a:xfrm>
          <a:prstGeom prst="homePlate">
            <a:avLst>
              <a:gd fmla="val 50000" name="adj"/>
            </a:avLst>
          </a:prstGeom>
          <a:solidFill>
            <a:srgbClr val="F4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26"/>
          <p:cNvSpPr/>
          <p:nvPr/>
        </p:nvSpPr>
        <p:spPr>
          <a:xfrm rot="-5400000">
            <a:off x="3446200" y="2696675"/>
            <a:ext cx="978900" cy="867300"/>
          </a:xfrm>
          <a:prstGeom prst="homePlate">
            <a:avLst>
              <a:gd fmla="val 50000" name="adj"/>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26"/>
          <p:cNvSpPr txBox="1"/>
          <p:nvPr/>
        </p:nvSpPr>
        <p:spPr>
          <a:xfrm>
            <a:off x="4369300" y="3093725"/>
            <a:ext cx="1522800" cy="3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t>Data</a:t>
            </a:r>
            <a:endParaRPr i="1" sz="1800"/>
          </a:p>
        </p:txBody>
      </p:sp>
      <p:sp>
        <p:nvSpPr>
          <p:cNvPr id="1028" name="Google Shape;1028;p126"/>
          <p:cNvSpPr txBox="1"/>
          <p:nvPr/>
        </p:nvSpPr>
        <p:spPr>
          <a:xfrm>
            <a:off x="4369300" y="2496019"/>
            <a:ext cx="1522800" cy="3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t>Info</a:t>
            </a:r>
            <a:endParaRPr i="1" sz="1800"/>
          </a:p>
        </p:txBody>
      </p:sp>
      <p:sp>
        <p:nvSpPr>
          <p:cNvPr id="1029" name="Google Shape;1029;p126"/>
          <p:cNvSpPr txBox="1"/>
          <p:nvPr/>
        </p:nvSpPr>
        <p:spPr>
          <a:xfrm>
            <a:off x="4369300" y="1904249"/>
            <a:ext cx="1522800" cy="3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t>Knowledge</a:t>
            </a:r>
            <a:endParaRPr i="1" sz="1800"/>
          </a:p>
        </p:txBody>
      </p:sp>
      <p:sp>
        <p:nvSpPr>
          <p:cNvPr id="1030" name="Google Shape;1030;p126"/>
          <p:cNvSpPr txBox="1"/>
          <p:nvPr/>
        </p:nvSpPr>
        <p:spPr>
          <a:xfrm>
            <a:off x="4369300" y="1406825"/>
            <a:ext cx="1522800" cy="3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t>Wisdom</a:t>
            </a:r>
            <a:endParaRPr i="1" sz="1800"/>
          </a:p>
        </p:txBody>
      </p:sp>
      <p:sp>
        <p:nvSpPr>
          <p:cNvPr id="1031" name="Google Shape;1031;p126"/>
          <p:cNvSpPr/>
          <p:nvPr/>
        </p:nvSpPr>
        <p:spPr>
          <a:xfrm>
            <a:off x="1246700" y="1786225"/>
            <a:ext cx="1155000" cy="561000"/>
          </a:xfrm>
          <a:prstGeom prst="roundRect">
            <a:avLst>
              <a:gd fmla="val 16667" name="adj"/>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p>
        </p:txBody>
      </p:sp>
      <p:sp>
        <p:nvSpPr>
          <p:cNvPr id="1032" name="Google Shape;1032;p126"/>
          <p:cNvSpPr/>
          <p:nvPr/>
        </p:nvSpPr>
        <p:spPr>
          <a:xfrm>
            <a:off x="1246700" y="4331325"/>
            <a:ext cx="41163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Digital Collection </a:t>
            </a:r>
            <a:br>
              <a:rPr lang="en" sz="1800"/>
            </a:br>
            <a:r>
              <a:rPr i="1" lang="en" sz="1600"/>
              <a:t>Software User Interfaces</a:t>
            </a:r>
            <a:endParaRPr i="1" sz="1600"/>
          </a:p>
        </p:txBody>
      </p:sp>
      <p:sp>
        <p:nvSpPr>
          <p:cNvPr id="1033" name="Google Shape;1033;p126"/>
          <p:cNvSpPr txBox="1"/>
          <p:nvPr/>
        </p:nvSpPr>
        <p:spPr>
          <a:xfrm>
            <a:off x="1254050" y="1881300"/>
            <a:ext cx="2024700" cy="35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Conversation</a:t>
            </a:r>
            <a:endParaRPr/>
          </a:p>
        </p:txBody>
      </p:sp>
      <p:sp>
        <p:nvSpPr>
          <p:cNvPr id="1034" name="Google Shape;1034;p126"/>
          <p:cNvSpPr txBox="1"/>
          <p:nvPr/>
        </p:nvSpPr>
        <p:spPr>
          <a:xfrm>
            <a:off x="766400" y="884100"/>
            <a:ext cx="3000000" cy="5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Strategic Planning</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127"/>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you find it? Exercise</a:t>
            </a:r>
            <a:endParaRPr/>
          </a:p>
        </p:txBody>
      </p:sp>
      <p:sp>
        <p:nvSpPr>
          <p:cNvPr id="1040" name="Google Shape;1040;p127"/>
          <p:cNvSpPr txBox="1"/>
          <p:nvPr>
            <p:ph idx="1" type="body"/>
          </p:nvPr>
        </p:nvSpPr>
        <p:spPr>
          <a:xfrm>
            <a:off x="457200" y="907675"/>
            <a:ext cx="8229600" cy="401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Which publicly managed Electric Vehicle station gets used the most in Raleigh?</a:t>
            </a:r>
            <a:endParaRPr/>
          </a:p>
          <a:p>
            <a:pPr indent="0" lvl="0" marL="0" rtl="0" algn="l">
              <a:spcBef>
                <a:spcPts val="600"/>
              </a:spcBef>
              <a:spcAft>
                <a:spcPts val="0"/>
              </a:spcAft>
              <a:buNone/>
            </a:pPr>
            <a:r>
              <a:rPr lang="en"/>
              <a:t>What Parking Meter collects the most revenue?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128"/>
          <p:cNvSpPr txBox="1"/>
          <p:nvPr>
            <p:ph idx="1" type="body"/>
          </p:nvPr>
        </p:nvSpPr>
        <p:spPr>
          <a:xfrm>
            <a:off x="808175" y="755275"/>
            <a:ext cx="7620600" cy="40182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AutoNum type="arabicPeriod"/>
            </a:pPr>
            <a:r>
              <a:rPr b="1" lang="en"/>
              <a:t>Intro to Open Raleigh</a:t>
            </a:r>
            <a:endParaRPr b="1"/>
          </a:p>
          <a:p>
            <a:pPr indent="-419100" lvl="1" marL="914400" marR="0" rtl="0" algn="l">
              <a:lnSpc>
                <a:spcPct val="100000"/>
              </a:lnSpc>
              <a:spcBef>
                <a:spcPts val="0"/>
              </a:spcBef>
              <a:spcAft>
                <a:spcPts val="0"/>
              </a:spcAft>
              <a:buClr>
                <a:schemeClr val="dk1"/>
              </a:buClr>
              <a:buSzPts val="3000"/>
              <a:buFont typeface="Arial"/>
              <a:buAutoNum type="alphaLcPeriod"/>
            </a:pPr>
            <a:r>
              <a:rPr lang="en" sz="3000"/>
              <a:t>What have we done?</a:t>
            </a:r>
            <a:endParaRPr sz="3000"/>
          </a:p>
          <a:p>
            <a:pPr indent="-419100" lvl="1" marL="914400" marR="0" rtl="0" algn="l">
              <a:lnSpc>
                <a:spcPct val="100000"/>
              </a:lnSpc>
              <a:spcBef>
                <a:spcPts val="0"/>
              </a:spcBef>
              <a:spcAft>
                <a:spcPts val="0"/>
              </a:spcAft>
              <a:buClr>
                <a:schemeClr val="dk1"/>
              </a:buClr>
              <a:buSzPts val="3000"/>
              <a:buFont typeface="Arial"/>
              <a:buAutoNum type="alphaLcPeriod"/>
            </a:pPr>
            <a:r>
              <a:rPr lang="en" sz="3000"/>
              <a:t>What can be done?</a:t>
            </a:r>
            <a:endParaRPr sz="3000"/>
          </a:p>
          <a:p>
            <a:pPr indent="-419100" lvl="0" marL="457200" marR="0" rtl="0" algn="l">
              <a:lnSpc>
                <a:spcPct val="100000"/>
              </a:lnSpc>
              <a:spcBef>
                <a:spcPts val="0"/>
              </a:spcBef>
              <a:spcAft>
                <a:spcPts val="0"/>
              </a:spcAft>
              <a:buClr>
                <a:schemeClr val="dk1"/>
              </a:buClr>
              <a:buSzPts val="3000"/>
              <a:buFont typeface="Arial"/>
              <a:buAutoNum type="arabicPeriod"/>
            </a:pPr>
            <a:r>
              <a:rPr b="1" lang="en"/>
              <a:t>Tool Demos </a:t>
            </a:r>
            <a:endParaRPr b="1"/>
          </a:p>
          <a:p>
            <a:pPr indent="-419100" lvl="1" marL="914400" marR="0" rtl="0" algn="l">
              <a:lnSpc>
                <a:spcPct val="100000"/>
              </a:lnSpc>
              <a:spcBef>
                <a:spcPts val="0"/>
              </a:spcBef>
              <a:spcAft>
                <a:spcPts val="0"/>
              </a:spcAft>
              <a:buClr>
                <a:schemeClr val="dk1"/>
              </a:buClr>
              <a:buSzPts val="3000"/>
              <a:buFont typeface="Arial"/>
              <a:buAutoNum type="alphaLcPeriod"/>
            </a:pPr>
            <a:r>
              <a:rPr lang="en" sz="3000"/>
              <a:t>Socrata </a:t>
            </a:r>
            <a:r>
              <a:rPr lang="en"/>
              <a:t>- Finding, Browsing Creating Views</a:t>
            </a:r>
            <a:endParaRPr/>
          </a:p>
          <a:p>
            <a:pPr indent="-419100" lvl="1" marL="914400" rtl="0" algn="l">
              <a:spcBef>
                <a:spcPts val="0"/>
              </a:spcBef>
              <a:spcAft>
                <a:spcPts val="0"/>
              </a:spcAft>
              <a:buSzPts val="3000"/>
              <a:buAutoNum type="alphaLcPeriod"/>
            </a:pPr>
            <a:r>
              <a:rPr lang="en" sz="3000"/>
              <a:t>ArcGis Online</a:t>
            </a:r>
            <a:r>
              <a:rPr lang="en"/>
              <a:t> - Adding Data</a:t>
            </a:r>
            <a:endParaRPr/>
          </a:p>
          <a:p>
            <a:pPr indent="-419100" lvl="0" marL="457200" rtl="0" algn="l">
              <a:spcBef>
                <a:spcPts val="0"/>
              </a:spcBef>
              <a:spcAft>
                <a:spcPts val="0"/>
              </a:spcAft>
              <a:buSzPts val="3000"/>
              <a:buAutoNum type="arabicPeriod"/>
            </a:pPr>
            <a:r>
              <a:rPr b="1" lang="en"/>
              <a:t>What’s Your Story?</a:t>
            </a:r>
            <a:endParaRPr b="1"/>
          </a:p>
          <a:p>
            <a:pPr indent="-406400" lvl="1" marL="914400" rtl="0" algn="l">
              <a:spcBef>
                <a:spcPts val="0"/>
              </a:spcBef>
              <a:spcAft>
                <a:spcPts val="0"/>
              </a:spcAft>
              <a:buSzPts val="2800"/>
              <a:buAutoNum type="alphaLcPeriod"/>
            </a:pPr>
            <a:r>
              <a:rPr lang="en" sz="2800"/>
              <a:t>Discussion on how we can help</a:t>
            </a:r>
            <a:endParaRPr sz="2800"/>
          </a:p>
        </p:txBody>
      </p:sp>
      <p:sp>
        <p:nvSpPr>
          <p:cNvPr id="1046" name="Google Shape;1046;p128"/>
          <p:cNvSpPr txBox="1"/>
          <p:nvPr>
            <p:ph type="title"/>
          </p:nvPr>
        </p:nvSpPr>
        <p:spPr>
          <a:xfrm>
            <a:off x="808175" y="38125"/>
            <a:ext cx="75246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Data Discussion</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Google Shape;1051;p129"/>
          <p:cNvSpPr txBox="1"/>
          <p:nvPr/>
        </p:nvSpPr>
        <p:spPr>
          <a:xfrm>
            <a:off x="239000" y="878600"/>
            <a:ext cx="5086500" cy="3894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Calibri"/>
              <a:buChar char="●"/>
            </a:pPr>
            <a:r>
              <a:rPr b="1" lang="en" sz="2400">
                <a:solidFill>
                  <a:srgbClr val="000000"/>
                </a:solidFill>
                <a:latin typeface="Calibri"/>
                <a:ea typeface="Calibri"/>
                <a:cs typeface="Calibri"/>
                <a:sym typeface="Calibri"/>
              </a:rPr>
              <a:t>2005 </a:t>
            </a:r>
            <a:r>
              <a:rPr lang="en" sz="2400">
                <a:solidFill>
                  <a:srgbClr val="000000"/>
                </a:solidFill>
                <a:latin typeface="Calibri"/>
                <a:ea typeface="Calibri"/>
                <a:cs typeface="Calibri"/>
                <a:sym typeface="Calibri"/>
              </a:rPr>
              <a:t>- GIS Collaboration launching iMaps</a:t>
            </a:r>
            <a:r>
              <a:rPr lang="en" sz="2400">
                <a:latin typeface="Calibri"/>
                <a:ea typeface="Calibri"/>
                <a:cs typeface="Calibri"/>
                <a:sym typeface="Calibri"/>
              </a:rPr>
              <a:t> </a:t>
            </a:r>
            <a:r>
              <a:rPr lang="en" sz="1800">
                <a:latin typeface="Calibri"/>
                <a:ea typeface="Calibri"/>
                <a:cs typeface="Calibri"/>
                <a:sym typeface="Calibri"/>
              </a:rPr>
              <a:t>(addresses, parcel boundaries)</a:t>
            </a:r>
            <a:endParaRPr sz="1800">
              <a:solidFill>
                <a:srgbClr val="000000"/>
              </a:solidFill>
              <a:latin typeface="Calibri"/>
              <a:ea typeface="Calibri"/>
              <a:cs typeface="Calibri"/>
              <a:sym typeface="Calibri"/>
            </a:endParaRPr>
          </a:p>
          <a:p>
            <a:pPr indent="-342900" lvl="0" marL="457200" rtl="0" algn="l">
              <a:lnSpc>
                <a:spcPct val="115000"/>
              </a:lnSpc>
              <a:spcBef>
                <a:spcPts val="0"/>
              </a:spcBef>
              <a:spcAft>
                <a:spcPts val="0"/>
              </a:spcAft>
              <a:buClr>
                <a:srgbClr val="000000"/>
              </a:buClr>
              <a:buSzPts val="1800"/>
              <a:buFont typeface="Calibri"/>
              <a:buChar char="●"/>
            </a:pPr>
            <a:r>
              <a:rPr b="1" lang="en" sz="2400">
                <a:solidFill>
                  <a:srgbClr val="000000"/>
                </a:solidFill>
                <a:latin typeface="Calibri"/>
                <a:ea typeface="Calibri"/>
                <a:cs typeface="Calibri"/>
                <a:sym typeface="Calibri"/>
              </a:rPr>
              <a:t>2010 </a:t>
            </a:r>
            <a:r>
              <a:rPr lang="en" sz="2400">
                <a:solidFill>
                  <a:srgbClr val="000000"/>
                </a:solidFill>
                <a:latin typeface="Calibri"/>
                <a:ea typeface="Calibri"/>
                <a:cs typeface="Calibri"/>
                <a:sym typeface="Calibri"/>
              </a:rPr>
              <a:t>- Refreshed iMaps </a:t>
            </a:r>
            <a:r>
              <a:rPr lang="en" sz="1800">
                <a:solidFill>
                  <a:srgbClr val="000000"/>
                </a:solidFill>
                <a:latin typeface="Calibri"/>
                <a:ea typeface="Calibri"/>
                <a:cs typeface="Calibri"/>
                <a:sym typeface="Calibri"/>
              </a:rPr>
              <a:t>Raleigh developed it; County has support (Help Desk/Trainings)</a:t>
            </a:r>
            <a:endParaRPr sz="1800">
              <a:solidFill>
                <a:srgbClr val="000000"/>
              </a:solidFill>
              <a:latin typeface="Calibri"/>
              <a:ea typeface="Calibri"/>
              <a:cs typeface="Calibri"/>
              <a:sym typeface="Calibri"/>
            </a:endParaRPr>
          </a:p>
          <a:p>
            <a:pPr indent="-342900" lvl="0" marL="457200" rtl="0" algn="l">
              <a:lnSpc>
                <a:spcPct val="115000"/>
              </a:lnSpc>
              <a:spcBef>
                <a:spcPts val="0"/>
              </a:spcBef>
              <a:spcAft>
                <a:spcPts val="0"/>
              </a:spcAft>
              <a:buClr>
                <a:srgbClr val="000000"/>
              </a:buClr>
              <a:buSzPts val="1800"/>
              <a:buFont typeface="Calibri"/>
              <a:buChar char="●"/>
            </a:pPr>
            <a:r>
              <a:rPr b="1" lang="en" sz="2400">
                <a:solidFill>
                  <a:srgbClr val="000000"/>
                </a:solidFill>
                <a:latin typeface="Calibri"/>
                <a:ea typeface="Calibri"/>
                <a:cs typeface="Calibri"/>
                <a:sym typeface="Calibri"/>
              </a:rPr>
              <a:t>2011 </a:t>
            </a:r>
            <a:r>
              <a:rPr lang="en" sz="2400">
                <a:solidFill>
                  <a:srgbClr val="000000"/>
                </a:solidFill>
                <a:latin typeface="Calibri"/>
                <a:ea typeface="Calibri"/>
                <a:cs typeface="Calibri"/>
                <a:sym typeface="Calibri"/>
              </a:rPr>
              <a:t>- City Council </a:t>
            </a:r>
            <a:r>
              <a:rPr lang="en" sz="2400">
                <a:latin typeface="Calibri"/>
                <a:ea typeface="Calibri"/>
                <a:cs typeface="Calibri"/>
                <a:sym typeface="Calibri"/>
              </a:rPr>
              <a:t>P</a:t>
            </a:r>
            <a:r>
              <a:rPr lang="en" sz="2400">
                <a:solidFill>
                  <a:srgbClr val="000000"/>
                </a:solidFill>
                <a:latin typeface="Calibri"/>
                <a:ea typeface="Calibri"/>
                <a:cs typeface="Calibri"/>
                <a:sym typeface="Calibri"/>
              </a:rPr>
              <a:t>roposes </a:t>
            </a:r>
            <a:br>
              <a:rPr lang="en" sz="2400">
                <a:solidFill>
                  <a:srgbClr val="000000"/>
                </a:solidFill>
                <a:latin typeface="Calibri"/>
                <a:ea typeface="Calibri"/>
                <a:cs typeface="Calibri"/>
                <a:sym typeface="Calibri"/>
              </a:rPr>
            </a:br>
            <a:r>
              <a:rPr lang="en" sz="2400" u="sng">
                <a:solidFill>
                  <a:srgbClr val="1155CC"/>
                </a:solidFill>
                <a:latin typeface="Calibri"/>
                <a:ea typeface="Calibri"/>
                <a:cs typeface="Calibri"/>
                <a:sym typeface="Calibri"/>
                <a:hlinkClick r:id="rId3"/>
              </a:rPr>
              <a:t>Open Source Resolution</a:t>
            </a:r>
            <a:r>
              <a:rPr lang="en" sz="2400">
                <a:latin typeface="Calibri"/>
                <a:ea typeface="Calibri"/>
                <a:cs typeface="Calibri"/>
                <a:sym typeface="Calibri"/>
              </a:rPr>
              <a:t> </a:t>
            </a:r>
            <a:endParaRPr sz="2400">
              <a:solidFill>
                <a:srgbClr val="000000"/>
              </a:solidFill>
              <a:latin typeface="Calibri"/>
              <a:ea typeface="Calibri"/>
              <a:cs typeface="Calibri"/>
              <a:sym typeface="Calibri"/>
            </a:endParaRPr>
          </a:p>
          <a:p>
            <a:pPr indent="-342900" lvl="0" marL="457200" rtl="0" algn="l">
              <a:lnSpc>
                <a:spcPct val="115000"/>
              </a:lnSpc>
              <a:spcBef>
                <a:spcPts val="0"/>
              </a:spcBef>
              <a:spcAft>
                <a:spcPts val="0"/>
              </a:spcAft>
              <a:buClr>
                <a:srgbClr val="000000"/>
              </a:buClr>
              <a:buSzPts val="1800"/>
              <a:buFont typeface="Calibri"/>
              <a:buChar char="●"/>
            </a:pPr>
            <a:r>
              <a:rPr b="1" lang="en" sz="2400">
                <a:solidFill>
                  <a:srgbClr val="000000"/>
                </a:solidFill>
                <a:latin typeface="Calibri"/>
                <a:ea typeface="Calibri"/>
                <a:cs typeface="Calibri"/>
                <a:sym typeface="Calibri"/>
              </a:rPr>
              <a:t>2012 Feb</a:t>
            </a:r>
            <a:r>
              <a:rPr lang="en" sz="2400">
                <a:solidFill>
                  <a:srgbClr val="000000"/>
                </a:solidFill>
                <a:latin typeface="Calibri"/>
                <a:ea typeface="Calibri"/>
                <a:cs typeface="Calibri"/>
                <a:sym typeface="Calibri"/>
              </a:rPr>
              <a:t>: </a:t>
            </a:r>
            <a:r>
              <a:rPr lang="en" sz="2400" u="sng">
                <a:solidFill>
                  <a:srgbClr val="1155CC"/>
                </a:solidFill>
                <a:latin typeface="Calibri"/>
                <a:ea typeface="Calibri"/>
                <a:cs typeface="Calibri"/>
                <a:sym typeface="Calibri"/>
                <a:hlinkClick r:id="rId4"/>
              </a:rPr>
              <a:t>Resolution Adopted</a:t>
            </a:r>
            <a:r>
              <a:rPr lang="en" sz="2400">
                <a:solidFill>
                  <a:srgbClr val="000000"/>
                </a:solidFill>
                <a:latin typeface="Calibri"/>
                <a:ea typeface="Calibri"/>
                <a:cs typeface="Calibri"/>
                <a:sym typeface="Calibri"/>
              </a:rPr>
              <a:t> </a:t>
            </a:r>
            <a:r>
              <a:rPr lang="en" sz="2400">
                <a:latin typeface="Calibri"/>
                <a:ea typeface="Calibri"/>
                <a:cs typeface="Calibri"/>
                <a:sym typeface="Calibri"/>
              </a:rPr>
              <a:t>U</a:t>
            </a:r>
            <a:r>
              <a:rPr lang="en" sz="2400">
                <a:solidFill>
                  <a:srgbClr val="000000"/>
                </a:solidFill>
                <a:latin typeface="Calibri"/>
                <a:ea typeface="Calibri"/>
                <a:cs typeface="Calibri"/>
                <a:sym typeface="Calibri"/>
              </a:rPr>
              <a:t>nanimously </a:t>
            </a:r>
            <a:endParaRPr sz="2400">
              <a:latin typeface="Calibri"/>
              <a:ea typeface="Calibri"/>
              <a:cs typeface="Calibri"/>
              <a:sym typeface="Calibri"/>
            </a:endParaRPr>
          </a:p>
          <a:p>
            <a:pPr indent="-342900" lvl="0" marL="457200" rtl="0" algn="l">
              <a:lnSpc>
                <a:spcPct val="115000"/>
              </a:lnSpc>
              <a:spcBef>
                <a:spcPts val="0"/>
              </a:spcBef>
              <a:spcAft>
                <a:spcPts val="0"/>
              </a:spcAft>
              <a:buClr>
                <a:srgbClr val="000000"/>
              </a:buClr>
              <a:buSzPts val="1800"/>
              <a:buFont typeface="Calibri"/>
              <a:buChar char="●"/>
            </a:pPr>
            <a:r>
              <a:rPr b="1" lang="en" sz="2400">
                <a:solidFill>
                  <a:srgbClr val="000000"/>
                </a:solidFill>
                <a:latin typeface="Calibri"/>
                <a:ea typeface="Calibri"/>
                <a:cs typeface="Calibri"/>
                <a:sym typeface="Calibri"/>
              </a:rPr>
              <a:t>2013 Mar</a:t>
            </a:r>
            <a:r>
              <a:rPr lang="en" sz="2400">
                <a:solidFill>
                  <a:srgbClr val="000000"/>
                </a:solidFill>
                <a:latin typeface="Calibri"/>
                <a:ea typeface="Calibri"/>
                <a:cs typeface="Calibri"/>
                <a:sym typeface="Calibri"/>
              </a:rPr>
              <a:t>: Open Data Portal Launch</a:t>
            </a:r>
            <a:endParaRPr sz="2400">
              <a:solidFill>
                <a:srgbClr val="000000"/>
              </a:solidFill>
              <a:latin typeface="Calibri"/>
              <a:ea typeface="Calibri"/>
              <a:cs typeface="Calibri"/>
              <a:sym typeface="Calibri"/>
            </a:endParaRPr>
          </a:p>
        </p:txBody>
      </p:sp>
      <p:sp>
        <p:nvSpPr>
          <p:cNvPr id="1052" name="Google Shape;1052;p129"/>
          <p:cNvSpPr txBox="1"/>
          <p:nvPr>
            <p:ph type="title"/>
          </p:nvPr>
        </p:nvSpPr>
        <p:spPr>
          <a:xfrm>
            <a:off x="511925" y="0"/>
            <a:ext cx="8229600" cy="8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Data - Started with iMaps...</a:t>
            </a:r>
            <a:endParaRPr/>
          </a:p>
        </p:txBody>
      </p:sp>
      <p:grpSp>
        <p:nvGrpSpPr>
          <p:cNvPr id="1053" name="Google Shape;1053;p129"/>
          <p:cNvGrpSpPr/>
          <p:nvPr/>
        </p:nvGrpSpPr>
        <p:grpSpPr>
          <a:xfrm>
            <a:off x="5325600" y="1138700"/>
            <a:ext cx="3573300" cy="3300000"/>
            <a:chOff x="5325600" y="1138700"/>
            <a:chExt cx="3573300" cy="3300000"/>
          </a:xfrm>
        </p:grpSpPr>
        <p:sp>
          <p:nvSpPr>
            <p:cNvPr id="1054" name="Google Shape;1054;p129"/>
            <p:cNvSpPr txBox="1"/>
            <p:nvPr/>
          </p:nvSpPr>
          <p:spPr>
            <a:xfrm>
              <a:off x="5325600" y="1138700"/>
              <a:ext cx="3573300" cy="3300000"/>
            </a:xfrm>
            <a:prstGeom prst="rect">
              <a:avLst/>
            </a:prstGeom>
            <a:solidFill>
              <a:srgbClr val="D9D9D9"/>
            </a:solid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b="1" lang="en" sz="3000">
                  <a:solidFill>
                    <a:srgbClr val="000000"/>
                  </a:solidFill>
                </a:rPr>
                <a:t>iMap</a:t>
              </a:r>
              <a:r>
                <a:rPr b="1" lang="en" sz="3000"/>
                <a:t>s</a:t>
              </a:r>
              <a:r>
                <a:rPr b="1" lang="en" sz="3400"/>
                <a:t> </a:t>
              </a:r>
              <a:r>
                <a:rPr b="1" lang="en" sz="3400">
                  <a:solidFill>
                    <a:srgbClr val="000000"/>
                  </a:solidFill>
                </a:rPr>
                <a:t> </a:t>
              </a:r>
              <a:endParaRPr sz="3400">
                <a:solidFill>
                  <a:srgbClr val="000000"/>
                </a:solidFill>
              </a:endParaRPr>
            </a:p>
            <a:p>
              <a:pPr indent="0" lvl="0" marL="0" rtl="0" algn="l">
                <a:spcBef>
                  <a:spcPts val="600"/>
                </a:spcBef>
                <a:spcAft>
                  <a:spcPts val="0"/>
                </a:spcAft>
                <a:buNone/>
              </a:pPr>
              <a:r>
                <a:rPr b="1" lang="en" sz="3000">
                  <a:solidFill>
                    <a:srgbClr val="000000"/>
                  </a:solidFill>
                </a:rPr>
                <a:t>2.9</a:t>
              </a:r>
              <a:r>
                <a:rPr lang="en" sz="3000">
                  <a:solidFill>
                    <a:srgbClr val="000000"/>
                  </a:solidFill>
                </a:rPr>
                <a:t> </a:t>
              </a:r>
              <a:r>
                <a:rPr b="1" lang="en" sz="2400">
                  <a:solidFill>
                    <a:srgbClr val="000000"/>
                  </a:solidFill>
                </a:rPr>
                <a:t>million </a:t>
              </a:r>
              <a:r>
                <a:rPr lang="en" sz="2400">
                  <a:solidFill>
                    <a:srgbClr val="000000"/>
                  </a:solidFill>
                </a:rPr>
                <a:t>page views</a:t>
              </a:r>
              <a:endParaRPr sz="2400">
                <a:solidFill>
                  <a:srgbClr val="000000"/>
                </a:solidFill>
              </a:endParaRPr>
            </a:p>
            <a:p>
              <a:pPr indent="0" lvl="0" marL="0" rtl="0" algn="l">
                <a:spcBef>
                  <a:spcPts val="600"/>
                </a:spcBef>
                <a:spcAft>
                  <a:spcPts val="0"/>
                </a:spcAft>
                <a:buNone/>
              </a:pPr>
              <a:r>
                <a:rPr b="1" lang="en" sz="3000">
                  <a:solidFill>
                    <a:srgbClr val="000000"/>
                  </a:solidFill>
                </a:rPr>
                <a:t>660,000</a:t>
              </a:r>
              <a:r>
                <a:rPr lang="en" sz="3000">
                  <a:solidFill>
                    <a:srgbClr val="000000"/>
                  </a:solidFill>
                </a:rPr>
                <a:t> </a:t>
              </a:r>
              <a:r>
                <a:rPr lang="en" sz="2400">
                  <a:solidFill>
                    <a:srgbClr val="000000"/>
                  </a:solidFill>
                </a:rPr>
                <a:t>total users</a:t>
              </a:r>
              <a:endParaRPr sz="2400">
                <a:solidFill>
                  <a:srgbClr val="000000"/>
                </a:solidFill>
              </a:endParaRPr>
            </a:p>
            <a:p>
              <a:pPr indent="0" lvl="0" marL="0" rtl="0" algn="l">
                <a:spcBef>
                  <a:spcPts val="600"/>
                </a:spcBef>
                <a:spcAft>
                  <a:spcPts val="0"/>
                </a:spcAft>
                <a:buNone/>
              </a:pPr>
              <a:r>
                <a:rPr b="1" lang="en" sz="3000">
                  <a:solidFill>
                    <a:srgbClr val="000000"/>
                  </a:solidFill>
                </a:rPr>
                <a:t>40,000</a:t>
              </a:r>
              <a:r>
                <a:rPr lang="en" sz="3000">
                  <a:solidFill>
                    <a:srgbClr val="000000"/>
                  </a:solidFill>
                </a:rPr>
                <a:t> </a:t>
              </a:r>
              <a:r>
                <a:rPr lang="en" sz="2400">
                  <a:solidFill>
                    <a:srgbClr val="000000"/>
                  </a:solidFill>
                </a:rPr>
                <a:t>users p</a:t>
              </a:r>
              <a:r>
                <a:rPr lang="en" sz="2400"/>
                <a:t>.m.</a:t>
              </a:r>
              <a:endParaRPr sz="2400">
                <a:solidFill>
                  <a:srgbClr val="000000"/>
                </a:solidFill>
              </a:endParaRPr>
            </a:p>
            <a:p>
              <a:pPr indent="0" lvl="0" marL="0" rtl="0" algn="l">
                <a:spcBef>
                  <a:spcPts val="600"/>
                </a:spcBef>
                <a:spcAft>
                  <a:spcPts val="0"/>
                </a:spcAft>
                <a:buNone/>
              </a:pPr>
              <a:r>
                <a:rPr b="1" lang="en" sz="3000">
                  <a:solidFill>
                    <a:srgbClr val="000000"/>
                  </a:solidFill>
                </a:rPr>
                <a:t>10</a:t>
              </a:r>
              <a:r>
                <a:rPr b="1" lang="en" sz="3000"/>
                <a:t> </a:t>
              </a:r>
              <a:r>
                <a:rPr lang="en" sz="2400"/>
                <a:t>min</a:t>
              </a:r>
              <a:r>
                <a:rPr lang="en" sz="2400">
                  <a:solidFill>
                    <a:srgbClr val="000000"/>
                  </a:solidFill>
                </a:rPr>
                <a:t> per session</a:t>
              </a:r>
              <a:endParaRPr sz="2400">
                <a:solidFill>
                  <a:srgbClr val="000000"/>
                </a:solidFill>
              </a:endParaRPr>
            </a:p>
            <a:p>
              <a:pPr indent="0" lvl="0" marL="0" rtl="0" algn="l">
                <a:spcBef>
                  <a:spcPts val="600"/>
                </a:spcBef>
                <a:spcAft>
                  <a:spcPts val="0"/>
                </a:spcAft>
                <a:buNone/>
              </a:pPr>
              <a:r>
                <a:rPr i="1" lang="en"/>
                <a:t>* Metrics averages Mar 2013 - Mar 2015</a:t>
              </a:r>
              <a:endParaRPr i="1"/>
            </a:p>
          </p:txBody>
        </p:sp>
        <p:sp>
          <p:nvSpPr>
            <p:cNvPr id="1055" name="Google Shape;1055;p129"/>
            <p:cNvSpPr txBox="1"/>
            <p:nvPr/>
          </p:nvSpPr>
          <p:spPr>
            <a:xfrm>
              <a:off x="5988750" y="1783625"/>
              <a:ext cx="2247000" cy="23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solidFill>
                    <a:schemeClr val="dk1"/>
                  </a:solidFill>
                </a:rPr>
                <a:t>maps.raleighnc.gov/imaps/</a:t>
              </a: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Google Shape;1060;p130"/>
          <p:cNvSpPr txBox="1"/>
          <p:nvPr/>
        </p:nvSpPr>
        <p:spPr>
          <a:xfrm>
            <a:off x="543350" y="890000"/>
            <a:ext cx="7969500" cy="35487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3000"/>
              <a:t>Apps: </a:t>
            </a:r>
            <a:r>
              <a:rPr lang="en" sz="3000"/>
              <a:t>Waze, Google Maps, local</a:t>
            </a:r>
            <a:endParaRPr sz="3000"/>
          </a:p>
          <a:p>
            <a:pPr indent="0" lvl="0" marL="0" rtl="0" algn="l">
              <a:spcBef>
                <a:spcPts val="600"/>
              </a:spcBef>
              <a:spcAft>
                <a:spcPts val="0"/>
              </a:spcAft>
              <a:buNone/>
            </a:pPr>
            <a:r>
              <a:rPr b="1" lang="en" sz="3000">
                <a:solidFill>
                  <a:schemeClr val="dk1"/>
                </a:solidFill>
              </a:rPr>
              <a:t>~30</a:t>
            </a:r>
            <a:r>
              <a:rPr lang="en" sz="3000">
                <a:solidFill>
                  <a:schemeClr val="dk1"/>
                </a:solidFill>
              </a:rPr>
              <a:t> </a:t>
            </a:r>
            <a:r>
              <a:rPr lang="en" sz="2400">
                <a:solidFill>
                  <a:schemeClr val="dk1"/>
                </a:solidFill>
              </a:rPr>
              <a:t>million rows of data consumed </a:t>
            </a:r>
            <a:br>
              <a:rPr lang="en" sz="2400">
                <a:solidFill>
                  <a:schemeClr val="dk1"/>
                </a:solidFill>
              </a:rPr>
            </a:br>
            <a:r>
              <a:rPr b="1" lang="en" sz="2400">
                <a:solidFill>
                  <a:schemeClr val="dk1"/>
                </a:solidFill>
              </a:rPr>
              <a:t>per month </a:t>
            </a:r>
            <a:r>
              <a:rPr lang="en" sz="2400">
                <a:solidFill>
                  <a:schemeClr val="dk1"/>
                </a:solidFill>
              </a:rPr>
              <a:t>by applications** </a:t>
            </a:r>
            <a:endParaRPr sz="2400">
              <a:solidFill>
                <a:schemeClr val="dk1"/>
              </a:solidFill>
            </a:endParaRPr>
          </a:p>
          <a:p>
            <a:pPr indent="0" lvl="0" marL="0" rtl="0" algn="l">
              <a:spcBef>
                <a:spcPts val="600"/>
              </a:spcBef>
              <a:spcAft>
                <a:spcPts val="0"/>
              </a:spcAft>
              <a:buClr>
                <a:schemeClr val="dk1"/>
              </a:buClr>
              <a:buSzPts val="1100"/>
              <a:buFont typeface="Arial"/>
              <a:buNone/>
            </a:pPr>
            <a:r>
              <a:rPr lang="en" sz="2400">
                <a:solidFill>
                  <a:schemeClr val="dk1"/>
                </a:solidFill>
              </a:rPr>
              <a:t>Downloads per month</a:t>
            </a:r>
            <a:endParaRPr b="1" sz="3000"/>
          </a:p>
          <a:p>
            <a:pPr indent="0" lvl="0" marL="0" rtl="0" algn="l">
              <a:spcBef>
                <a:spcPts val="600"/>
              </a:spcBef>
              <a:spcAft>
                <a:spcPts val="0"/>
              </a:spcAft>
              <a:buNone/>
            </a:pPr>
            <a:r>
              <a:rPr b="1" lang="en" sz="3000"/>
              <a:t>900+</a:t>
            </a:r>
            <a:r>
              <a:rPr lang="en" sz="3000"/>
              <a:t> </a:t>
            </a:r>
            <a:r>
              <a:rPr lang="en" sz="2400"/>
              <a:t>Custom Views created</a:t>
            </a:r>
            <a:endParaRPr sz="2400"/>
          </a:p>
          <a:p>
            <a:pPr indent="0" lvl="0" marL="0" rtl="0" algn="l">
              <a:spcBef>
                <a:spcPts val="600"/>
              </a:spcBef>
              <a:spcAft>
                <a:spcPts val="0"/>
              </a:spcAft>
              <a:buNone/>
            </a:pPr>
            <a:r>
              <a:rPr b="1" lang="en" sz="3000">
                <a:solidFill>
                  <a:srgbClr val="000000"/>
                </a:solidFill>
              </a:rPr>
              <a:t>1.5</a:t>
            </a:r>
            <a:r>
              <a:rPr lang="en" sz="3000">
                <a:solidFill>
                  <a:srgbClr val="000000"/>
                </a:solidFill>
              </a:rPr>
              <a:t> </a:t>
            </a:r>
            <a:r>
              <a:rPr lang="en" sz="2400">
                <a:solidFill>
                  <a:srgbClr val="000000"/>
                </a:solidFill>
              </a:rPr>
              <a:t>million page views</a:t>
            </a:r>
            <a:endParaRPr sz="1600"/>
          </a:p>
          <a:p>
            <a:pPr indent="0" lvl="0" marL="0" rtl="0" algn="l">
              <a:spcBef>
                <a:spcPts val="600"/>
              </a:spcBef>
              <a:spcAft>
                <a:spcPts val="0"/>
              </a:spcAft>
              <a:buNone/>
            </a:pPr>
            <a:r>
              <a:rPr b="1" lang="en" sz="3000"/>
              <a:t>13,000</a:t>
            </a:r>
            <a:r>
              <a:rPr b="1" lang="en" sz="2400"/>
              <a:t> </a:t>
            </a:r>
            <a:r>
              <a:rPr lang="en" sz="2400"/>
              <a:t>page views per month</a:t>
            </a:r>
            <a:endParaRPr sz="2400">
              <a:solidFill>
                <a:srgbClr val="000000"/>
              </a:solidFill>
            </a:endParaRPr>
          </a:p>
        </p:txBody>
      </p:sp>
      <p:sp>
        <p:nvSpPr>
          <p:cNvPr id="1061" name="Google Shape;1061;p130"/>
          <p:cNvSpPr txBox="1"/>
          <p:nvPr>
            <p:ph type="title"/>
          </p:nvPr>
        </p:nvSpPr>
        <p:spPr>
          <a:xfrm>
            <a:off x="511925" y="86853"/>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 want data</a:t>
            </a:r>
            <a:endParaRPr/>
          </a:p>
        </p:txBody>
      </p:sp>
      <p:sp>
        <p:nvSpPr>
          <p:cNvPr id="1062" name="Google Shape;1062;p130"/>
          <p:cNvSpPr txBox="1"/>
          <p:nvPr/>
        </p:nvSpPr>
        <p:spPr>
          <a:xfrm>
            <a:off x="22900" y="4640975"/>
            <a:ext cx="89556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   Since March 2013        ** 6 month trailing avg</a:t>
            </a:r>
            <a:endParaRPr sz="1200"/>
          </a:p>
          <a:p>
            <a:pPr indent="0" lvl="0" marL="0" rtl="0" algn="l">
              <a:spcBef>
                <a:spcPts val="0"/>
              </a:spcBef>
              <a:spcAft>
                <a:spcPts val="0"/>
              </a:spcAft>
              <a:buNone/>
            </a:pPr>
            <a:r>
              <a:rPr lang="en" sz="1200"/>
              <a:t>^  Updated 15 July 2015, across https://Data.RaleighNc.gov   + http://data.ral.opendata.arcgis.com/</a:t>
            </a:r>
            <a:endParaRPr sz="1200"/>
          </a:p>
        </p:txBody>
      </p:sp>
      <p:sp>
        <p:nvSpPr>
          <p:cNvPr id="1063" name="Google Shape;1063;p130"/>
          <p:cNvSpPr txBox="1"/>
          <p:nvPr>
            <p:ph type="title"/>
          </p:nvPr>
        </p:nvSpPr>
        <p:spPr>
          <a:xfrm>
            <a:off x="5760875" y="2100900"/>
            <a:ext cx="3034800" cy="1860300"/>
          </a:xfrm>
          <a:prstGeom prst="rect">
            <a:avLst/>
          </a:prstGeom>
          <a:solidFill>
            <a:srgbClr val="D9D9D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434343"/>
                </a:solidFill>
              </a:rPr>
              <a:t>Who are your data customers?</a:t>
            </a:r>
            <a:endParaRPr i="1">
              <a:solidFill>
                <a:srgbClr val="4343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9"/>
          <p:cNvSpPr txBox="1"/>
          <p:nvPr/>
        </p:nvSpPr>
        <p:spPr>
          <a:xfrm>
            <a:off x="5762925" y="797265"/>
            <a:ext cx="2827200" cy="51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t>Access Nature</a:t>
            </a:r>
            <a:endParaRPr b="1"/>
          </a:p>
          <a:p>
            <a:pPr indent="0" lvl="0" marL="0" rtl="0" algn="ctr">
              <a:lnSpc>
                <a:spcPct val="115000"/>
              </a:lnSpc>
              <a:spcBef>
                <a:spcPts val="0"/>
              </a:spcBef>
              <a:spcAft>
                <a:spcPts val="0"/>
              </a:spcAft>
              <a:buNone/>
            </a:pPr>
            <a:r>
              <a:rPr lang="en"/>
              <a:t>How data is provided by default?</a:t>
            </a:r>
            <a:endParaRPr i="1"/>
          </a:p>
        </p:txBody>
      </p:sp>
      <p:sp>
        <p:nvSpPr>
          <p:cNvPr id="325" name="Google Shape;325;p59"/>
          <p:cNvSpPr/>
          <p:nvPr/>
        </p:nvSpPr>
        <p:spPr>
          <a:xfrm rot="-5400000">
            <a:off x="3404180" y="1314890"/>
            <a:ext cx="2115765" cy="2591375"/>
          </a:xfrm>
          <a:prstGeom prst="flowChartOffpageConnector">
            <a:avLst/>
          </a:prstGeom>
          <a:solidFill>
            <a:srgbClr val="B6D7A8">
              <a:alpha val="588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9"/>
          <p:cNvSpPr txBox="1"/>
          <p:nvPr>
            <p:ph type="title"/>
          </p:nvPr>
        </p:nvSpPr>
        <p:spPr>
          <a:xfrm>
            <a:off x="3181875" y="1675275"/>
            <a:ext cx="2704200" cy="10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Public Record</a:t>
            </a:r>
            <a:endParaRPr sz="4200"/>
          </a:p>
        </p:txBody>
      </p:sp>
      <p:sp>
        <p:nvSpPr>
          <p:cNvPr id="327" name="Google Shape;327;p59"/>
          <p:cNvSpPr/>
          <p:nvPr/>
        </p:nvSpPr>
        <p:spPr>
          <a:xfrm rot="-5400000">
            <a:off x="6642505" y="881912"/>
            <a:ext cx="1303740" cy="2591350"/>
          </a:xfrm>
          <a:prstGeom prst="flowChartOffpageConnector">
            <a:avLst/>
          </a:prstGeom>
          <a:solidFill>
            <a:srgbClr val="B6D7A8">
              <a:alpha val="588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9"/>
          <p:cNvSpPr txBox="1"/>
          <p:nvPr>
            <p:ph type="title"/>
          </p:nvPr>
        </p:nvSpPr>
        <p:spPr>
          <a:xfrm>
            <a:off x="512075" y="1576905"/>
            <a:ext cx="2204700" cy="15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Non-</a:t>
            </a:r>
            <a:br>
              <a:rPr lang="en" sz="4800"/>
            </a:br>
            <a:r>
              <a:rPr lang="en" sz="4800"/>
              <a:t>Digital</a:t>
            </a:r>
            <a:endParaRPr sz="4800"/>
          </a:p>
        </p:txBody>
      </p:sp>
      <p:sp>
        <p:nvSpPr>
          <p:cNvPr id="329" name="Google Shape;329;p59"/>
          <p:cNvSpPr txBox="1"/>
          <p:nvPr>
            <p:ph type="title"/>
          </p:nvPr>
        </p:nvSpPr>
        <p:spPr>
          <a:xfrm>
            <a:off x="403800" y="102532"/>
            <a:ext cx="84183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Open Data?  Classifications</a:t>
            </a:r>
            <a:endParaRPr sz="3000"/>
          </a:p>
        </p:txBody>
      </p:sp>
      <p:sp>
        <p:nvSpPr>
          <p:cNvPr id="330" name="Google Shape;330;p59"/>
          <p:cNvSpPr/>
          <p:nvPr/>
        </p:nvSpPr>
        <p:spPr>
          <a:xfrm rot="-5400000">
            <a:off x="3860604" y="3070621"/>
            <a:ext cx="1213267" cy="2591375"/>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9"/>
          <p:cNvSpPr txBox="1"/>
          <p:nvPr>
            <p:ph type="title"/>
          </p:nvPr>
        </p:nvSpPr>
        <p:spPr>
          <a:xfrm>
            <a:off x="3124100" y="4079648"/>
            <a:ext cx="2591400" cy="6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Confidential</a:t>
            </a:r>
            <a:endParaRPr sz="3200"/>
          </a:p>
        </p:txBody>
      </p:sp>
      <p:sp>
        <p:nvSpPr>
          <p:cNvPr id="332" name="Google Shape;332;p59"/>
          <p:cNvSpPr/>
          <p:nvPr/>
        </p:nvSpPr>
        <p:spPr>
          <a:xfrm>
            <a:off x="135450" y="1470615"/>
            <a:ext cx="2847300" cy="2058000"/>
          </a:xfrm>
          <a:prstGeom prst="ellipse">
            <a:avLst/>
          </a:prstGeom>
          <a:solidFill>
            <a:srgbClr val="D79584">
              <a:alpha val="588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sp>
        <p:nvSpPr>
          <p:cNvPr id="333" name="Google Shape;333;p59"/>
          <p:cNvSpPr/>
          <p:nvPr/>
        </p:nvSpPr>
        <p:spPr>
          <a:xfrm>
            <a:off x="135450" y="2780610"/>
            <a:ext cx="2847300" cy="2192400"/>
          </a:xfrm>
          <a:prstGeom prst="ellipse">
            <a:avLst/>
          </a:prstGeom>
          <a:solidFill>
            <a:srgbClr val="B6D7A8">
              <a:alpha val="588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sp>
        <p:nvSpPr>
          <p:cNvPr id="334" name="Google Shape;334;p59"/>
          <p:cNvSpPr txBox="1"/>
          <p:nvPr>
            <p:ph type="title"/>
          </p:nvPr>
        </p:nvSpPr>
        <p:spPr>
          <a:xfrm>
            <a:off x="512075" y="3218820"/>
            <a:ext cx="2204700" cy="15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DigitalData</a:t>
            </a:r>
            <a:endParaRPr sz="4800"/>
          </a:p>
        </p:txBody>
      </p:sp>
      <p:sp>
        <p:nvSpPr>
          <p:cNvPr id="335" name="Google Shape;335;p59"/>
          <p:cNvSpPr txBox="1"/>
          <p:nvPr>
            <p:ph type="title"/>
          </p:nvPr>
        </p:nvSpPr>
        <p:spPr>
          <a:xfrm>
            <a:off x="5998700" y="1451350"/>
            <a:ext cx="2045700" cy="10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Open Data</a:t>
            </a:r>
            <a:endParaRPr sz="4200"/>
          </a:p>
        </p:txBody>
      </p:sp>
      <p:sp>
        <p:nvSpPr>
          <p:cNvPr id="336" name="Google Shape;336;p59"/>
          <p:cNvSpPr/>
          <p:nvPr/>
        </p:nvSpPr>
        <p:spPr>
          <a:xfrm rot="-5400000">
            <a:off x="6914856" y="1994009"/>
            <a:ext cx="759037" cy="2591350"/>
          </a:xfrm>
          <a:prstGeom prst="flowChartOffpageConnector">
            <a:avLst/>
          </a:prstGeom>
          <a:solidFill>
            <a:srgbClr val="B6D7A8">
              <a:alpha val="58850"/>
            </a:srgbClr>
          </a:solidFill>
          <a:ln cap="flat" cmpd="sng" w="2857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9"/>
          <p:cNvSpPr txBox="1"/>
          <p:nvPr>
            <p:ph type="title"/>
          </p:nvPr>
        </p:nvSpPr>
        <p:spPr>
          <a:xfrm>
            <a:off x="5974775" y="2951047"/>
            <a:ext cx="25914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Sensitive </a:t>
            </a:r>
            <a:endParaRPr/>
          </a:p>
        </p:txBody>
      </p:sp>
      <p:sp>
        <p:nvSpPr>
          <p:cNvPr id="338" name="Google Shape;338;p59"/>
          <p:cNvSpPr/>
          <p:nvPr/>
        </p:nvSpPr>
        <p:spPr>
          <a:xfrm rot="-5400000">
            <a:off x="6687754" y="3070621"/>
            <a:ext cx="1213267" cy="2591375"/>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9"/>
          <p:cNvSpPr txBox="1"/>
          <p:nvPr>
            <p:ph type="title"/>
          </p:nvPr>
        </p:nvSpPr>
        <p:spPr>
          <a:xfrm>
            <a:off x="6009025" y="3869093"/>
            <a:ext cx="2704200" cy="9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Protected / Exempt</a:t>
            </a:r>
            <a:endParaRPr sz="3200"/>
          </a:p>
        </p:txBody>
      </p:sp>
      <p:sp>
        <p:nvSpPr>
          <p:cNvPr id="340" name="Google Shape;340;p59"/>
          <p:cNvSpPr txBox="1"/>
          <p:nvPr/>
        </p:nvSpPr>
        <p:spPr>
          <a:xfrm>
            <a:off x="2957775" y="797265"/>
            <a:ext cx="2512800" cy="51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t>Legal Nature</a:t>
            </a:r>
            <a:endParaRPr b="1"/>
          </a:p>
          <a:p>
            <a:pPr indent="0" lvl="0" marL="0" rtl="0" algn="ctr">
              <a:lnSpc>
                <a:spcPct val="115000"/>
              </a:lnSpc>
              <a:spcBef>
                <a:spcPts val="0"/>
              </a:spcBef>
              <a:spcAft>
                <a:spcPts val="0"/>
              </a:spcAft>
              <a:buNone/>
            </a:pPr>
            <a:r>
              <a:rPr lang="en"/>
              <a:t>Who has right to the Data?</a:t>
            </a:r>
            <a:endParaRPr/>
          </a:p>
        </p:txBody>
      </p:sp>
      <p:sp>
        <p:nvSpPr>
          <p:cNvPr id="341" name="Google Shape;341;p59"/>
          <p:cNvSpPr txBox="1"/>
          <p:nvPr/>
        </p:nvSpPr>
        <p:spPr>
          <a:xfrm>
            <a:off x="460725" y="797268"/>
            <a:ext cx="2204700" cy="42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rPr>
              <a:t>Physical Nature</a:t>
            </a:r>
            <a:endParaRPr b="1">
              <a:solidFill>
                <a:schemeClr val="dk1"/>
              </a:solidFill>
            </a:endParaRPr>
          </a:p>
          <a:p>
            <a:pPr indent="0" lvl="0" marL="0" rtl="0" algn="ctr">
              <a:spcBef>
                <a:spcPts val="0"/>
              </a:spcBef>
              <a:spcAft>
                <a:spcPts val="0"/>
              </a:spcAft>
              <a:buNone/>
            </a:pPr>
            <a:r>
              <a:rPr lang="en">
                <a:solidFill>
                  <a:schemeClr val="dk1"/>
                </a:solidFill>
              </a:rPr>
              <a:t>How Info is stored</a:t>
            </a:r>
            <a:endParaRPr b="1">
              <a:solidFill>
                <a:schemeClr val="dk1"/>
              </a:solidFill>
            </a:endParaRPr>
          </a:p>
        </p:txBody>
      </p:sp>
      <p:grpSp>
        <p:nvGrpSpPr>
          <p:cNvPr id="342" name="Google Shape;342;p59"/>
          <p:cNvGrpSpPr/>
          <p:nvPr/>
        </p:nvGrpSpPr>
        <p:grpSpPr>
          <a:xfrm>
            <a:off x="2481500" y="2731429"/>
            <a:ext cx="3480775" cy="1348513"/>
            <a:chOff x="2481500" y="2785900"/>
            <a:chExt cx="3480775" cy="1662368"/>
          </a:xfrm>
        </p:grpSpPr>
        <p:sp>
          <p:nvSpPr>
            <p:cNvPr id="343" name="Google Shape;343;p59"/>
            <p:cNvSpPr/>
            <p:nvPr/>
          </p:nvSpPr>
          <p:spPr>
            <a:xfrm>
              <a:off x="2481500" y="2785900"/>
              <a:ext cx="3445200" cy="1662368"/>
            </a:xfrm>
            <a:custGeom>
              <a:rect b="b" l="l" r="r" t="t"/>
              <a:pathLst>
                <a:path extrusionOk="0" h="73801" w="137808">
                  <a:moveTo>
                    <a:pt x="0" y="73362"/>
                  </a:moveTo>
                  <a:cubicBezTo>
                    <a:pt x="3243" y="72552"/>
                    <a:pt x="15402" y="76876"/>
                    <a:pt x="19455" y="68499"/>
                  </a:cubicBezTo>
                  <a:cubicBezTo>
                    <a:pt x="23508" y="60123"/>
                    <a:pt x="8174" y="31142"/>
                    <a:pt x="24319" y="23103"/>
                  </a:cubicBezTo>
                  <a:cubicBezTo>
                    <a:pt x="40464" y="15064"/>
                    <a:pt x="97411" y="24117"/>
                    <a:pt x="116326" y="20266"/>
                  </a:cubicBezTo>
                  <a:cubicBezTo>
                    <a:pt x="135241" y="16416"/>
                    <a:pt x="134228" y="3378"/>
                    <a:pt x="137808" y="0"/>
                  </a:cubicBezTo>
                </a:path>
              </a:pathLst>
            </a:custGeom>
            <a:noFill/>
            <a:ln cap="flat" cmpd="sng" w="38100">
              <a:solidFill>
                <a:srgbClr val="274E13"/>
              </a:solidFill>
              <a:prstDash val="solid"/>
              <a:round/>
              <a:headEnd len="med" w="med" type="none"/>
              <a:tailEnd len="med" w="med" type="triangle"/>
            </a:ln>
          </p:spPr>
        </p:sp>
        <p:sp>
          <p:nvSpPr>
            <p:cNvPr id="344" name="Google Shape;344;p59"/>
            <p:cNvSpPr/>
            <p:nvPr/>
          </p:nvSpPr>
          <p:spPr>
            <a:xfrm>
              <a:off x="5252975" y="3272375"/>
              <a:ext cx="709300" cy="172250"/>
            </a:xfrm>
            <a:custGeom>
              <a:rect b="b" l="l" r="r" t="t"/>
              <a:pathLst>
                <a:path extrusionOk="0" h="6890" w="28372">
                  <a:moveTo>
                    <a:pt x="0" y="0"/>
                  </a:moveTo>
                  <a:cubicBezTo>
                    <a:pt x="4729" y="1148"/>
                    <a:pt x="23643" y="5742"/>
                    <a:pt x="28372" y="6890"/>
                  </a:cubicBezTo>
                </a:path>
              </a:pathLst>
            </a:custGeom>
            <a:noFill/>
            <a:ln cap="flat" cmpd="sng" w="38100">
              <a:solidFill>
                <a:srgbClr val="274E13"/>
              </a:solidFill>
              <a:prstDash val="solid"/>
              <a:round/>
              <a:headEnd len="med" w="med" type="none"/>
              <a:tailEnd len="med" w="med" type="triangle"/>
            </a:ln>
          </p:spPr>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pic>
        <p:nvPicPr>
          <p:cNvPr id="1068" name="Google Shape;1068;p131"/>
          <p:cNvPicPr preferRelativeResize="0"/>
          <p:nvPr/>
        </p:nvPicPr>
        <p:blipFill>
          <a:blip r:embed="rId3">
            <a:alphaModFix/>
          </a:blip>
          <a:stretch>
            <a:fillRect/>
          </a:stretch>
        </p:blipFill>
        <p:spPr>
          <a:xfrm>
            <a:off x="3839005" y="889538"/>
            <a:ext cx="1352488" cy="1352488"/>
          </a:xfrm>
          <a:prstGeom prst="rect">
            <a:avLst/>
          </a:prstGeom>
          <a:noFill/>
          <a:ln>
            <a:noFill/>
          </a:ln>
        </p:spPr>
      </p:pic>
      <p:pic>
        <p:nvPicPr>
          <p:cNvPr id="1069" name="Google Shape;1069;p131"/>
          <p:cNvPicPr preferRelativeResize="0"/>
          <p:nvPr/>
        </p:nvPicPr>
        <p:blipFill>
          <a:blip r:embed="rId4">
            <a:alphaModFix/>
          </a:blip>
          <a:stretch>
            <a:fillRect/>
          </a:stretch>
        </p:blipFill>
        <p:spPr>
          <a:xfrm>
            <a:off x="2030781" y="2203415"/>
            <a:ext cx="1352488" cy="1352488"/>
          </a:xfrm>
          <a:prstGeom prst="rect">
            <a:avLst/>
          </a:prstGeom>
          <a:noFill/>
          <a:ln>
            <a:noFill/>
          </a:ln>
        </p:spPr>
      </p:pic>
      <p:pic>
        <p:nvPicPr>
          <p:cNvPr id="1070" name="Google Shape;1070;p131"/>
          <p:cNvPicPr preferRelativeResize="0"/>
          <p:nvPr/>
        </p:nvPicPr>
        <p:blipFill>
          <a:blip r:embed="rId5">
            <a:alphaModFix/>
          </a:blip>
          <a:stretch>
            <a:fillRect/>
          </a:stretch>
        </p:blipFill>
        <p:spPr>
          <a:xfrm>
            <a:off x="3839005" y="3215539"/>
            <a:ext cx="1352488" cy="1352488"/>
          </a:xfrm>
          <a:prstGeom prst="rect">
            <a:avLst/>
          </a:prstGeom>
          <a:noFill/>
          <a:ln>
            <a:noFill/>
          </a:ln>
        </p:spPr>
      </p:pic>
      <p:pic>
        <p:nvPicPr>
          <p:cNvPr id="1071" name="Google Shape;1071;p131"/>
          <p:cNvPicPr preferRelativeResize="0"/>
          <p:nvPr/>
        </p:nvPicPr>
        <p:blipFill>
          <a:blip r:embed="rId6">
            <a:alphaModFix/>
          </a:blip>
          <a:stretch>
            <a:fillRect/>
          </a:stretch>
        </p:blipFill>
        <p:spPr>
          <a:xfrm>
            <a:off x="5880748" y="2203415"/>
            <a:ext cx="1352489" cy="1352489"/>
          </a:xfrm>
          <a:prstGeom prst="rect">
            <a:avLst/>
          </a:prstGeom>
          <a:noFill/>
          <a:ln>
            <a:noFill/>
          </a:ln>
        </p:spPr>
      </p:pic>
      <p:sp>
        <p:nvSpPr>
          <p:cNvPr id="1072" name="Google Shape;1072;p131"/>
          <p:cNvSpPr txBox="1"/>
          <p:nvPr/>
        </p:nvSpPr>
        <p:spPr>
          <a:xfrm>
            <a:off x="3609549" y="4366225"/>
            <a:ext cx="1811400" cy="349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chemeClr val="dk1"/>
                </a:solidFill>
                <a:latin typeface="Calibri"/>
                <a:ea typeface="Calibri"/>
                <a:cs typeface="Calibri"/>
                <a:sym typeface="Calibri"/>
              </a:rPr>
              <a:t>New Business Models</a:t>
            </a:r>
            <a:endParaRPr b="1" sz="1800">
              <a:solidFill>
                <a:schemeClr val="dk1"/>
              </a:solidFill>
              <a:latin typeface="Calibri"/>
              <a:ea typeface="Calibri"/>
              <a:cs typeface="Calibri"/>
              <a:sym typeface="Calibri"/>
            </a:endParaRPr>
          </a:p>
        </p:txBody>
      </p:sp>
      <p:sp>
        <p:nvSpPr>
          <p:cNvPr id="1073" name="Google Shape;1073;p131"/>
          <p:cNvSpPr txBox="1"/>
          <p:nvPr/>
        </p:nvSpPr>
        <p:spPr>
          <a:xfrm>
            <a:off x="5493942" y="3359040"/>
            <a:ext cx="2278500" cy="349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chemeClr val="dk1"/>
                </a:solidFill>
                <a:latin typeface="Calibri"/>
                <a:ea typeface="Calibri"/>
                <a:cs typeface="Calibri"/>
                <a:sym typeface="Calibri"/>
              </a:rPr>
              <a:t>Efficient City </a:t>
            </a:r>
            <a:endParaRPr b="1" sz="1800">
              <a:solidFill>
                <a:schemeClr val="dk1"/>
              </a:solidFill>
              <a:latin typeface="Calibri"/>
              <a:ea typeface="Calibri"/>
              <a:cs typeface="Calibri"/>
              <a:sym typeface="Calibri"/>
            </a:endParaRPr>
          </a:p>
          <a:p>
            <a:pPr indent="0" lvl="0" marL="0" rtl="0" algn="ctr">
              <a:lnSpc>
                <a:spcPct val="100000"/>
              </a:lnSpc>
              <a:spcBef>
                <a:spcPts val="0"/>
              </a:spcBef>
              <a:spcAft>
                <a:spcPts val="0"/>
              </a:spcAft>
              <a:buNone/>
            </a:pPr>
            <a:r>
              <a:rPr b="1" lang="en" sz="1800">
                <a:solidFill>
                  <a:schemeClr val="dk1"/>
                </a:solidFill>
                <a:latin typeface="Calibri"/>
                <a:ea typeface="Calibri"/>
                <a:cs typeface="Calibri"/>
                <a:sym typeface="Calibri"/>
              </a:rPr>
              <a:t>Services</a:t>
            </a:r>
            <a:endParaRPr sz="1800">
              <a:latin typeface="Calibri"/>
              <a:ea typeface="Calibri"/>
              <a:cs typeface="Calibri"/>
              <a:sym typeface="Calibri"/>
            </a:endParaRPr>
          </a:p>
        </p:txBody>
      </p:sp>
      <p:sp>
        <p:nvSpPr>
          <p:cNvPr id="1074" name="Google Shape;1074;p131"/>
          <p:cNvSpPr txBox="1"/>
          <p:nvPr/>
        </p:nvSpPr>
        <p:spPr>
          <a:xfrm>
            <a:off x="3686949" y="2025500"/>
            <a:ext cx="1656600" cy="36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chemeClr val="dk1"/>
                </a:solidFill>
                <a:latin typeface="Calibri"/>
                <a:ea typeface="Calibri"/>
                <a:cs typeface="Calibri"/>
                <a:sym typeface="Calibri"/>
              </a:rPr>
              <a:t>Better Decisions</a:t>
            </a:r>
            <a:endParaRPr sz="1800">
              <a:latin typeface="Calibri"/>
              <a:ea typeface="Calibri"/>
              <a:cs typeface="Calibri"/>
              <a:sym typeface="Calibri"/>
            </a:endParaRPr>
          </a:p>
        </p:txBody>
      </p:sp>
      <p:sp>
        <p:nvSpPr>
          <p:cNvPr id="1075" name="Google Shape;1075;p131"/>
          <p:cNvSpPr txBox="1"/>
          <p:nvPr/>
        </p:nvSpPr>
        <p:spPr>
          <a:xfrm>
            <a:off x="1763150" y="3359050"/>
            <a:ext cx="1609200" cy="62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chemeClr val="dk1"/>
                </a:solidFill>
                <a:latin typeface="Calibri"/>
                <a:ea typeface="Calibri"/>
                <a:cs typeface="Calibri"/>
                <a:sym typeface="Calibri"/>
              </a:rPr>
              <a:t>Increased Quality</a:t>
            </a:r>
            <a:endParaRPr b="1" sz="1800">
              <a:solidFill>
                <a:schemeClr val="dk1"/>
              </a:solidFill>
              <a:latin typeface="Calibri"/>
              <a:ea typeface="Calibri"/>
              <a:cs typeface="Calibri"/>
              <a:sym typeface="Calibri"/>
            </a:endParaRPr>
          </a:p>
          <a:p>
            <a:pPr indent="0" lvl="0" marL="0" rtl="0" algn="ctr">
              <a:lnSpc>
                <a:spcPct val="100000"/>
              </a:lnSpc>
              <a:spcBef>
                <a:spcPts val="0"/>
              </a:spcBef>
              <a:spcAft>
                <a:spcPts val="0"/>
              </a:spcAft>
              <a:buNone/>
            </a:pPr>
            <a:r>
              <a:rPr b="1" lang="en" sz="1800">
                <a:solidFill>
                  <a:schemeClr val="dk1"/>
                </a:solidFill>
                <a:latin typeface="Calibri"/>
                <a:ea typeface="Calibri"/>
                <a:cs typeface="Calibri"/>
                <a:sym typeface="Calibri"/>
              </a:rPr>
              <a:t> of Life</a:t>
            </a:r>
            <a:endParaRPr b="1" sz="1800">
              <a:solidFill>
                <a:schemeClr val="dk1"/>
              </a:solidFill>
              <a:latin typeface="Calibri"/>
              <a:ea typeface="Calibri"/>
              <a:cs typeface="Calibri"/>
              <a:sym typeface="Calibri"/>
            </a:endParaRPr>
          </a:p>
          <a:p>
            <a:pPr indent="0" lvl="0" marL="0" rtl="0" algn="ctr">
              <a:lnSpc>
                <a:spcPct val="100000"/>
              </a:lnSpc>
              <a:spcBef>
                <a:spcPts val="0"/>
              </a:spcBef>
              <a:spcAft>
                <a:spcPts val="0"/>
              </a:spcAft>
              <a:buNone/>
            </a:pPr>
            <a:r>
              <a:t/>
            </a:r>
            <a:endParaRPr b="1" sz="1600">
              <a:solidFill>
                <a:schemeClr val="dk1"/>
              </a:solidFill>
              <a:latin typeface="Calibri"/>
              <a:ea typeface="Calibri"/>
              <a:cs typeface="Calibri"/>
              <a:sym typeface="Calibri"/>
            </a:endParaRPr>
          </a:p>
        </p:txBody>
      </p:sp>
      <p:sp>
        <p:nvSpPr>
          <p:cNvPr id="1076" name="Google Shape;1076;p131"/>
          <p:cNvSpPr/>
          <p:nvPr/>
        </p:nvSpPr>
        <p:spPr>
          <a:xfrm rot="-10798778">
            <a:off x="4093125" y="2666050"/>
            <a:ext cx="844200" cy="427200"/>
          </a:xfrm>
          <a:prstGeom prst="leftRightArrow">
            <a:avLst>
              <a:gd fmla="val 45435" name="adj1"/>
              <a:gd fmla="val 51529"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31"/>
          <p:cNvSpPr/>
          <p:nvPr/>
        </p:nvSpPr>
        <p:spPr>
          <a:xfrm rot="-7832460">
            <a:off x="3171024" y="1906803"/>
            <a:ext cx="463852" cy="507944"/>
          </a:xfrm>
          <a:prstGeom prst="upArrow">
            <a:avLst>
              <a:gd fmla="val 43756"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31"/>
          <p:cNvSpPr/>
          <p:nvPr/>
        </p:nvSpPr>
        <p:spPr>
          <a:xfrm rot="8752041">
            <a:off x="5122012" y="3282744"/>
            <a:ext cx="732476" cy="427270"/>
          </a:xfrm>
          <a:prstGeom prst="leftRightArrow">
            <a:avLst>
              <a:gd fmla="val 45435" name="adj1"/>
              <a:gd fmla="val 51529"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31"/>
          <p:cNvSpPr/>
          <p:nvPr/>
        </p:nvSpPr>
        <p:spPr>
          <a:xfrm rot="-8747716">
            <a:off x="5226883" y="1908180"/>
            <a:ext cx="778082" cy="427190"/>
          </a:xfrm>
          <a:prstGeom prst="leftRightArrow">
            <a:avLst>
              <a:gd fmla="val 45435" name="adj1"/>
              <a:gd fmla="val 51529"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31"/>
          <p:cNvSpPr/>
          <p:nvPr/>
        </p:nvSpPr>
        <p:spPr>
          <a:xfrm rot="-3388462">
            <a:off x="3253841" y="3199965"/>
            <a:ext cx="463870" cy="548072"/>
          </a:xfrm>
          <a:prstGeom prst="upArrow">
            <a:avLst>
              <a:gd fmla="val 43756"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31"/>
          <p:cNvSpPr txBox="1"/>
          <p:nvPr/>
        </p:nvSpPr>
        <p:spPr>
          <a:xfrm>
            <a:off x="541975" y="-109100"/>
            <a:ext cx="8787000" cy="107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6000">
                <a:solidFill>
                  <a:srgbClr val="757070"/>
                </a:solidFill>
                <a:latin typeface="Calibri"/>
                <a:ea typeface="Calibri"/>
                <a:cs typeface="Calibri"/>
                <a:sym typeface="Calibri"/>
              </a:rPr>
              <a:t>Why Open Data?</a:t>
            </a:r>
            <a:endParaRPr sz="6000"/>
          </a:p>
        </p:txBody>
      </p:sp>
      <p:sp>
        <p:nvSpPr>
          <p:cNvPr id="1082" name="Google Shape;1082;p131"/>
          <p:cNvSpPr txBox="1"/>
          <p:nvPr/>
        </p:nvSpPr>
        <p:spPr>
          <a:xfrm>
            <a:off x="0" y="817800"/>
            <a:ext cx="37689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Cultivating a culture of turning data into knowledge which leads to: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60"/>
          <p:cNvSpPr/>
          <p:nvPr/>
        </p:nvSpPr>
        <p:spPr>
          <a:xfrm>
            <a:off x="442575" y="2171675"/>
            <a:ext cx="21813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Access </a:t>
            </a:r>
            <a:br>
              <a:rPr b="1" lang="en" sz="1800"/>
            </a:br>
            <a:r>
              <a:rPr i="1" lang="en" sz="1600">
                <a:solidFill>
                  <a:schemeClr val="dk1"/>
                </a:solidFill>
              </a:rPr>
              <a:t>Datasets</a:t>
            </a:r>
            <a:endParaRPr i="1" sz="1600"/>
          </a:p>
        </p:txBody>
      </p:sp>
      <p:sp>
        <p:nvSpPr>
          <p:cNvPr id="350" name="Google Shape;350;p60"/>
          <p:cNvSpPr/>
          <p:nvPr/>
        </p:nvSpPr>
        <p:spPr>
          <a:xfrm>
            <a:off x="442575" y="4080500"/>
            <a:ext cx="74715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People and Activities</a:t>
            </a:r>
            <a:endParaRPr b="1" sz="1800"/>
          </a:p>
        </p:txBody>
      </p:sp>
      <p:sp>
        <p:nvSpPr>
          <p:cNvPr id="351" name="Google Shape;351;p60"/>
          <p:cNvSpPr/>
          <p:nvPr/>
        </p:nvSpPr>
        <p:spPr>
          <a:xfrm>
            <a:off x="442575" y="2807950"/>
            <a:ext cx="30087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Storage </a:t>
            </a:r>
            <a:br>
              <a:rPr b="1" lang="en" sz="1800"/>
            </a:br>
            <a:r>
              <a:rPr i="1" lang="en" sz="1600"/>
              <a:t>Data Sources</a:t>
            </a:r>
            <a:endParaRPr i="1" sz="1600"/>
          </a:p>
        </p:txBody>
      </p:sp>
      <p:sp>
        <p:nvSpPr>
          <p:cNvPr id="352" name="Google Shape;352;p60"/>
          <p:cNvSpPr/>
          <p:nvPr/>
        </p:nvSpPr>
        <p:spPr>
          <a:xfrm>
            <a:off x="442575" y="3444225"/>
            <a:ext cx="41163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Collection (</a:t>
            </a:r>
            <a:r>
              <a:rPr b="1" lang="en" sz="1800">
                <a:solidFill>
                  <a:schemeClr val="dk1"/>
                </a:solidFill>
              </a:rPr>
              <a:t>Digital)</a:t>
            </a:r>
            <a:br>
              <a:rPr lang="en" sz="1800"/>
            </a:br>
            <a:r>
              <a:rPr i="1" lang="en" sz="1600"/>
              <a:t>Software User Interfaces</a:t>
            </a:r>
            <a:endParaRPr i="1" sz="1600"/>
          </a:p>
        </p:txBody>
      </p:sp>
      <p:sp>
        <p:nvSpPr>
          <p:cNvPr id="353" name="Google Shape;353;p60"/>
          <p:cNvSpPr/>
          <p:nvPr/>
        </p:nvSpPr>
        <p:spPr>
          <a:xfrm>
            <a:off x="442575" y="1535400"/>
            <a:ext cx="1633500" cy="56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Presentation</a:t>
            </a:r>
            <a:endParaRPr b="1" sz="1800"/>
          </a:p>
        </p:txBody>
      </p:sp>
      <p:sp>
        <p:nvSpPr>
          <p:cNvPr id="354" name="Google Shape;354;p60"/>
          <p:cNvSpPr txBox="1"/>
          <p:nvPr>
            <p:ph type="title"/>
          </p:nvPr>
        </p:nvSpPr>
        <p:spPr>
          <a:xfrm>
            <a:off x="548675" y="38125"/>
            <a:ext cx="7784100" cy="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Stack</a:t>
            </a:r>
            <a:endParaRPr/>
          </a:p>
        </p:txBody>
      </p:sp>
      <p:sp>
        <p:nvSpPr>
          <p:cNvPr id="355" name="Google Shape;355;p60"/>
          <p:cNvSpPr txBox="1"/>
          <p:nvPr/>
        </p:nvSpPr>
        <p:spPr>
          <a:xfrm>
            <a:off x="4699550" y="3436275"/>
            <a:ext cx="35742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Transactions, logs</a:t>
            </a:r>
            <a:endParaRPr/>
          </a:p>
          <a:p>
            <a:pPr indent="0" lvl="0" marL="0" rtl="0" algn="l">
              <a:spcBef>
                <a:spcPts val="0"/>
              </a:spcBef>
              <a:spcAft>
                <a:spcPts val="0"/>
              </a:spcAft>
              <a:buNone/>
            </a:pPr>
            <a:r>
              <a:rPr i="1" lang="en"/>
              <a:t>[Ownership]</a:t>
            </a:r>
            <a:endParaRPr i="1"/>
          </a:p>
        </p:txBody>
      </p:sp>
      <p:sp>
        <p:nvSpPr>
          <p:cNvPr id="356" name="Google Shape;356;p60"/>
          <p:cNvSpPr txBox="1"/>
          <p:nvPr/>
        </p:nvSpPr>
        <p:spPr>
          <a:xfrm>
            <a:off x="4699559" y="2792227"/>
            <a:ext cx="27210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Relational Tables; Unstructured</a:t>
            </a:r>
            <a:br>
              <a:rPr lang="en"/>
            </a:br>
            <a:r>
              <a:rPr i="1" lang="en"/>
              <a:t>[Retention]</a:t>
            </a:r>
            <a:endParaRPr i="1"/>
          </a:p>
        </p:txBody>
      </p:sp>
      <p:sp>
        <p:nvSpPr>
          <p:cNvPr id="357" name="Google Shape;357;p60"/>
          <p:cNvSpPr txBox="1"/>
          <p:nvPr/>
        </p:nvSpPr>
        <p:spPr>
          <a:xfrm>
            <a:off x="4699559" y="2163878"/>
            <a:ext cx="32451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Structured Views</a:t>
            </a:r>
            <a:br>
              <a:rPr lang="en"/>
            </a:br>
            <a:r>
              <a:rPr i="1" lang="en"/>
              <a:t>[Internal vs External, API access]</a:t>
            </a:r>
            <a:endParaRPr i="1"/>
          </a:p>
        </p:txBody>
      </p:sp>
      <p:sp>
        <p:nvSpPr>
          <p:cNvPr id="358" name="Google Shape;358;p60"/>
          <p:cNvSpPr txBox="1"/>
          <p:nvPr/>
        </p:nvSpPr>
        <p:spPr>
          <a:xfrm>
            <a:off x="4699559" y="1519675"/>
            <a:ext cx="32451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PDF Reports, Interactive Dashboards, Custom Apps, Embeds to Websites</a:t>
            </a:r>
            <a:endParaRPr/>
          </a:p>
        </p:txBody>
      </p:sp>
      <p:sp>
        <p:nvSpPr>
          <p:cNvPr id="359" name="Google Shape;359;p60"/>
          <p:cNvSpPr txBox="1"/>
          <p:nvPr/>
        </p:nvSpPr>
        <p:spPr>
          <a:xfrm>
            <a:off x="4711275" y="4084125"/>
            <a:ext cx="3245100" cy="48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solidFill>
                  <a:srgbClr val="666666"/>
                </a:solidFill>
              </a:rPr>
              <a:t>Not all activity is captured or stored digitally as data</a:t>
            </a:r>
            <a:endParaRPr i="1">
              <a:solidFill>
                <a:srgbClr val="666666"/>
              </a:solidFill>
            </a:endParaRPr>
          </a:p>
        </p:txBody>
      </p:sp>
      <p:grpSp>
        <p:nvGrpSpPr>
          <p:cNvPr id="360" name="Google Shape;360;p60"/>
          <p:cNvGrpSpPr/>
          <p:nvPr/>
        </p:nvGrpSpPr>
        <p:grpSpPr>
          <a:xfrm>
            <a:off x="222575" y="1130150"/>
            <a:ext cx="2596075" cy="1662025"/>
            <a:chOff x="222575" y="1130150"/>
            <a:chExt cx="2596075" cy="1662025"/>
          </a:xfrm>
        </p:grpSpPr>
        <p:sp>
          <p:nvSpPr>
            <p:cNvPr id="361" name="Google Shape;361;p60"/>
            <p:cNvSpPr/>
            <p:nvPr/>
          </p:nvSpPr>
          <p:spPr>
            <a:xfrm>
              <a:off x="324750" y="1441875"/>
              <a:ext cx="2493900" cy="13503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0"/>
            <p:cNvSpPr txBox="1"/>
            <p:nvPr/>
          </p:nvSpPr>
          <p:spPr>
            <a:xfrm>
              <a:off x="222575" y="1130150"/>
              <a:ext cx="19743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Our focus</a:t>
              </a:r>
              <a:endParaRPr>
                <a:solidFill>
                  <a:srgbClr val="FF0000"/>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CO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